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4"/>
  </p:notesMasterIdLst>
  <p:sldIdLst>
    <p:sldId id="256" r:id="rId3"/>
    <p:sldId id="310" r:id="rId4"/>
    <p:sldId id="318" r:id="rId5"/>
    <p:sldId id="322" r:id="rId6"/>
    <p:sldId id="323" r:id="rId7"/>
    <p:sldId id="319" r:id="rId8"/>
    <p:sldId id="320" r:id="rId9"/>
    <p:sldId id="321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34" r:id="rId28"/>
    <p:sldId id="335" r:id="rId29"/>
    <p:sldId id="336" r:id="rId30"/>
    <p:sldId id="337" r:id="rId31"/>
    <p:sldId id="338" r:id="rId32"/>
    <p:sldId id="345" r:id="rId3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3488" autoAdjust="0"/>
  </p:normalViewPr>
  <p:slideViewPr>
    <p:cSldViewPr snapToGrid="0" showGuides="1">
      <p:cViewPr varScale="1">
        <p:scale>
          <a:sx n="72" d="100"/>
          <a:sy n="72" d="100"/>
        </p:scale>
        <p:origin x="84" y="1032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000" b="1"/>
              <a:t>게임 이용자의 게임 분야별 이용률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88.3</c:v>
                </c:pt>
                <c:pt idx="1">
                  <c:v>59.6</c:v>
                </c:pt>
                <c:pt idx="2">
                  <c:v>15.4</c:v>
                </c:pt>
                <c:pt idx="3">
                  <c:v>10.6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6-4555-9ECE-0B2BDA8610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64.099999999999994</c:v>
                </c:pt>
                <c:pt idx="2">
                  <c:v>20.3</c:v>
                </c:pt>
                <c:pt idx="3">
                  <c:v>11.9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06-4555-9ECE-0B2BDA861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357760"/>
        <c:axId val="3487968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모바일 게임</c:v>
                      </c:pt>
                      <c:pt idx="1">
                        <c:v>PC 게임</c:v>
                      </c:pt>
                      <c:pt idx="2">
                        <c:v>콘솔 게임</c:v>
                      </c:pt>
                      <c:pt idx="3">
                        <c:v>아케이드 게임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B06-4555-9ECE-0B2BDA861099}"/>
                  </c:ext>
                </c:extLst>
              </c15:ser>
            </c15:filteredBarSeries>
          </c:ext>
        </c:extLst>
      </c:barChart>
      <c:catAx>
        <c:axId val="4235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879680"/>
        <c:crosses val="autoZero"/>
        <c:auto val="1"/>
        <c:lblAlgn val="ctr"/>
        <c:lblOffset val="100"/>
        <c:noMultiLvlLbl val="0"/>
      </c:catAx>
      <c:valAx>
        <c:axId val="3487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F410-CA5D-4E0B-AF6A-9E5FFBD8FED9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DB45-AB61-48E3-A2C5-A06B07366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51089"/>
            <a:ext cx="6858000" cy="773880"/>
          </a:xfrm>
          <a:prstGeom prst="rect">
            <a:avLst/>
          </a:prstGeo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58898"/>
            <a:ext cx="6858000" cy="4010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769F7B-650F-46AE-9013-9FD01C19291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ACDF9CF-92B0-4333-93CF-B14FE25BD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C6CC99A-ACC1-4088-84D7-C8B3A44D2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8936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id="{BA0461D2-243F-45CB-AF97-A3AE58BFC4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D43143DC-8BCD-4E72-A303-CCE63811C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67C637EC-7758-4F41-88B1-37C4B6D91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568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93395E5D-942B-41D6-8311-05DA63288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18EF6-9FB1-478B-91A7-1ECFD929CCF8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9">
            <a:extLst>
              <a:ext uri="{FF2B5EF4-FFF2-40B4-BE49-F238E27FC236}">
                <a16:creationId xmlns:a16="http://schemas.microsoft.com/office/drawing/2014/main" id="{F8B72F1E-7C5A-474D-9E06-F776D0A3A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B96BC71-C7E0-4253-96A0-8EFB880673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AD31C0D2-9460-4CCA-B535-45AEFF1458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4258" y="5618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CE259BAF-CCCD-4AC5-9852-4FA635C662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1283D72-FA19-4543-AE73-5240607B6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60865" y="-885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980109AC-8A1A-48E5-B3C2-C25F1B1E63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8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CD5D7-46A4-4E92-B512-DD5179FC77F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DBD22909-BA7A-4866-BA00-70BA8E1E72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A39B375-B9CA-4F29-9D07-5793C4CC5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FFB4A6D-441A-43D6-9F82-CB26DCD999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30807D64-D77C-4951-B8CC-BE9ACA068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936" y="-885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F7EAADC4-9D2C-4C10-A9CE-66B1129380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3336" y="-886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585A9AF1-2AF2-483E-AE91-FE0AE218F1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F38939D-7BA1-4620-876B-664301FCB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7ED2DDCF-E1B4-4112-9D03-8AB86E8AF5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DC264A58-90C6-40EA-8F73-436B8619C0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A52DD1FD-6CD9-4DB9-A93E-20433FB1A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258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02C5BBDD-4D2D-469B-9F38-62E755E71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69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36D7B15-5481-45E3-9C9B-2866DDD7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0BA7A1FE-1557-485F-9E9C-E7A797EE8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62722293-853C-4AB0-BFA7-776A6C7C71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3" name="텍스트 개체 틀 12">
            <a:extLst>
              <a:ext uri="{FF2B5EF4-FFF2-40B4-BE49-F238E27FC236}">
                <a16:creationId xmlns:a16="http://schemas.microsoft.com/office/drawing/2014/main" id="{FB61177A-60FC-456B-83BB-B416A4228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5824" y="-885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0AAC1075-8BE2-4BAB-BE05-E22127D8C3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95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0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88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0435B-A1B3-43BD-AE6A-2E612DEA8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57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11A882C-017D-4823-964E-A6FE96E8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4453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192D9ADC-A233-41D3-9BB3-FEBD23A74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5849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3B3A3B4-827F-4C86-93A1-686F235C04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7245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9B2BC2-DF0C-46AC-BFD9-98D9EF024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550" y="1311275"/>
            <a:ext cx="3897313" cy="547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66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6FB7D4-F6A6-4E3B-A87E-938AEABA2F3F}"/>
              </a:ext>
            </a:extLst>
          </p:cNvPr>
          <p:cNvSpPr/>
          <p:nvPr userDrawn="1"/>
        </p:nvSpPr>
        <p:spPr>
          <a:xfrm>
            <a:off x="0" y="1708879"/>
            <a:ext cx="9144000" cy="2443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3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40DFDF-A5AC-4515-A214-91BEFAE91AA9}"/>
              </a:ext>
            </a:extLst>
          </p:cNvPr>
          <p:cNvSpPr/>
          <p:nvPr userDrawn="1"/>
        </p:nvSpPr>
        <p:spPr>
          <a:xfrm>
            <a:off x="0" y="0"/>
            <a:ext cx="9144000" cy="4047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7" r:id="rId3"/>
    <p:sldLayoutId id="2147483668" r:id="rId4"/>
    <p:sldLayoutId id="2147483670" r:id="rId5"/>
    <p:sldLayoutId id="2147483669" r:id="rId6"/>
    <p:sldLayoutId id="2147483671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5FA99-B79B-4332-B1F8-37A9AAD1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모바일로 가볍게 하는 </a:t>
            </a:r>
            <a:r>
              <a:rPr lang="ko-KR" altLang="en-US" dirty="0" err="1"/>
              <a:t>로그라이트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E69947-736C-424D-97EC-44C8CE8E6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정재호 </a:t>
            </a:r>
            <a:r>
              <a:rPr lang="en-US" altLang="ko-KR" sz="1800" dirty="0"/>
              <a:t>(00</a:t>
            </a:r>
            <a:r>
              <a:rPr lang="ko-KR" altLang="en-US" sz="1800" dirty="0"/>
              <a:t>시간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60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D1D0BB-D81F-4D78-9192-B331C6713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EF2812-B55C-497A-90ED-4CE00197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1020E4-C72A-4456-A60E-3E7FF8FDC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8E5F04-B996-4BDE-AEB6-8990BE576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D58218F-2781-451A-801A-ABE3FF7AE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56F73C3-B858-4BB1-AF87-01E714B33348}"/>
              </a:ext>
            </a:extLst>
          </p:cNvPr>
          <p:cNvGrpSpPr/>
          <p:nvPr/>
        </p:nvGrpSpPr>
        <p:grpSpPr>
          <a:xfrm>
            <a:off x="3927379" y="2179593"/>
            <a:ext cx="1311466" cy="1355814"/>
            <a:chOff x="3927379" y="2179593"/>
            <a:chExt cx="1311466" cy="13558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899BE6A-CCE2-4BCC-98B4-1421D6149E12}"/>
                </a:ext>
              </a:extLst>
            </p:cNvPr>
            <p:cNvSpPr/>
            <p:nvPr/>
          </p:nvSpPr>
          <p:spPr>
            <a:xfrm>
              <a:off x="3927379" y="2223942"/>
              <a:ext cx="1311466" cy="131146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각형 8">
              <a:extLst>
                <a:ext uri="{FF2B5EF4-FFF2-40B4-BE49-F238E27FC236}">
                  <a16:creationId xmlns:a16="http://schemas.microsoft.com/office/drawing/2014/main" id="{8C57994B-75FF-4050-BAEA-BC7E5CE97699}"/>
                </a:ext>
              </a:extLst>
            </p:cNvPr>
            <p:cNvSpPr/>
            <p:nvPr/>
          </p:nvSpPr>
          <p:spPr>
            <a:xfrm>
              <a:off x="4184239" y="2441387"/>
              <a:ext cx="805574" cy="767212"/>
            </a:xfrm>
            <a:prstGeom prst="pentag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AA7F6F-8162-40DB-9EF3-E90C35F51515}"/>
                </a:ext>
              </a:extLst>
            </p:cNvPr>
            <p:cNvSpPr txBox="1"/>
            <p:nvPr/>
          </p:nvSpPr>
          <p:spPr>
            <a:xfrm>
              <a:off x="4432322" y="2179593"/>
              <a:ext cx="301581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HP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86AE4-0B40-4570-91BF-B74EAD8DC84C}"/>
                </a:ext>
              </a:extLst>
            </p:cNvPr>
            <p:cNvSpPr txBox="1"/>
            <p:nvPr/>
          </p:nvSpPr>
          <p:spPr>
            <a:xfrm rot="4500000">
              <a:off x="4953149" y="2618485"/>
              <a:ext cx="322361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MP</a:t>
              </a:r>
              <a:endParaRPr lang="ko-KR" altLang="en-US" sz="105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D495FE-6146-4969-BD91-903795D7F65C}"/>
                </a:ext>
              </a:extLst>
            </p:cNvPr>
            <p:cNvSpPr txBox="1"/>
            <p:nvPr/>
          </p:nvSpPr>
          <p:spPr>
            <a:xfrm rot="17974902">
              <a:off x="3849330" y="2551024"/>
              <a:ext cx="474321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Power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F5A946-EC51-4846-8FE6-1B02CF841017}"/>
                </a:ext>
              </a:extLst>
            </p:cNvPr>
            <p:cNvSpPr txBox="1"/>
            <p:nvPr/>
          </p:nvSpPr>
          <p:spPr>
            <a:xfrm rot="12600000">
              <a:off x="4058461" y="3190898"/>
              <a:ext cx="469126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Speed</a:t>
              </a:r>
              <a:endParaRPr lang="ko-KR" altLang="en-US" sz="105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1F3BBD-733F-4BDA-BD29-9523948EC61D}"/>
                </a:ext>
              </a:extLst>
            </p:cNvPr>
            <p:cNvSpPr txBox="1"/>
            <p:nvPr/>
          </p:nvSpPr>
          <p:spPr>
            <a:xfrm rot="7396121">
              <a:off x="4756548" y="3111147"/>
              <a:ext cx="466528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Shield</a:t>
              </a:r>
              <a:endParaRPr lang="ko-KR" altLang="en-US" sz="1050" b="1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A639B9-09EF-4588-B79A-64FE5BA45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67394"/>
              </p:ext>
            </p:extLst>
          </p:nvPr>
        </p:nvGraphicFramePr>
        <p:xfrm>
          <a:off x="2888476" y="794727"/>
          <a:ext cx="3367047" cy="105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047">
                  <a:extLst>
                    <a:ext uri="{9D8B030D-6E8A-4147-A177-3AD203B41FA5}">
                      <a16:colId xmlns:a16="http://schemas.microsoft.com/office/drawing/2014/main" val="812426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96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79426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22E5CB8-EE1E-4592-AEAA-698D04357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79734"/>
              </p:ext>
            </p:extLst>
          </p:nvPr>
        </p:nvGraphicFramePr>
        <p:xfrm>
          <a:off x="5525415" y="1985090"/>
          <a:ext cx="3348710" cy="14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710">
                  <a:extLst>
                    <a:ext uri="{9D8B030D-6E8A-4147-A177-3AD203B41FA5}">
                      <a16:colId xmlns:a16="http://schemas.microsoft.com/office/drawing/2014/main" val="1709404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93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89314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F07FDAB-090F-455C-A6BD-E714A9A9C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56893"/>
              </p:ext>
            </p:extLst>
          </p:nvPr>
        </p:nvGraphicFramePr>
        <p:xfrm>
          <a:off x="398919" y="2118201"/>
          <a:ext cx="2705970" cy="1093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970">
                  <a:extLst>
                    <a:ext uri="{9D8B030D-6E8A-4147-A177-3AD203B41FA5}">
                      <a16:colId xmlns:a16="http://schemas.microsoft.com/office/drawing/2014/main" val="3321719533"/>
                    </a:ext>
                  </a:extLst>
                </a:gridCol>
              </a:tblGrid>
              <a:tr h="5468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4390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77616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C7FF256-ACEA-4BC4-97F3-757FDC921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63558"/>
              </p:ext>
            </p:extLst>
          </p:nvPr>
        </p:nvGraphicFramePr>
        <p:xfrm>
          <a:off x="292100" y="3926365"/>
          <a:ext cx="3892139" cy="123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139">
                  <a:extLst>
                    <a:ext uri="{9D8B030D-6E8A-4147-A177-3AD203B41FA5}">
                      <a16:colId xmlns:a16="http://schemas.microsoft.com/office/drawing/2014/main" val="737891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05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04972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1E534CE-7BC8-498E-A028-C5E25649C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71381"/>
              </p:ext>
            </p:extLst>
          </p:nvPr>
        </p:nvGraphicFramePr>
        <p:xfrm>
          <a:off x="4807304" y="3834925"/>
          <a:ext cx="3963216" cy="14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216">
                  <a:extLst>
                    <a:ext uri="{9D8B030D-6E8A-4147-A177-3AD203B41FA5}">
                      <a16:colId xmlns:a16="http://schemas.microsoft.com/office/drawing/2014/main" val="280094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14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292218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DBBEE1-AFE9-405F-A203-2966C8D4355C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V="1">
            <a:off x="3104889" y="2603108"/>
            <a:ext cx="892145" cy="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5AFAD7-2EBC-4328-8D44-463F0C1C1356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4571999" y="1844891"/>
            <a:ext cx="11114" cy="334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25E6769-1D2D-48B1-A215-BCBA2C0EBF5B}"/>
              </a:ext>
            </a:extLst>
          </p:cNvPr>
          <p:cNvCxnSpPr>
            <a:endCxn id="13" idx="0"/>
          </p:cNvCxnSpPr>
          <p:nvPr/>
        </p:nvCxnSpPr>
        <p:spPr>
          <a:xfrm flipV="1">
            <a:off x="2435839" y="3382846"/>
            <a:ext cx="1805753" cy="543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1EFBFE-A9AF-4697-AA7B-7F2327D19880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5075818" y="3270439"/>
            <a:ext cx="1713094" cy="564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ED9319D-A382-478C-B8DC-EBEB0932A6D5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>
            <a:off x="5213689" y="2693052"/>
            <a:ext cx="311726" cy="1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DD182C0C-305A-40F9-BCA1-9F47492015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5906BDE5-45A1-473E-906C-61C17C969E5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885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1037B7-795F-4933-88CB-9FC63688ED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 </a:t>
            </a:r>
            <a:r>
              <a:rPr lang="ko-KR" altLang="en-US" dirty="0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664F17-FA61-4F25-952F-13D3CC89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C5394-8A9A-48D8-804C-67C54B104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9443F-A1EB-4E9C-8A39-C66E8906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A881DC3-053B-431C-A7DA-52751675B1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B0BF8AC5-A569-45AB-BEDF-A61EC569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06704"/>
              </p:ext>
            </p:extLst>
          </p:nvPr>
        </p:nvGraphicFramePr>
        <p:xfrm>
          <a:off x="288663" y="808722"/>
          <a:ext cx="8582026" cy="4658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322">
                  <a:extLst>
                    <a:ext uri="{9D8B030D-6E8A-4147-A177-3AD203B41FA5}">
                      <a16:colId xmlns:a16="http://schemas.microsoft.com/office/drawing/2014/main" val="2529585601"/>
                    </a:ext>
                  </a:extLst>
                </a:gridCol>
                <a:gridCol w="4259674">
                  <a:extLst>
                    <a:ext uri="{9D8B030D-6E8A-4147-A177-3AD203B41FA5}">
                      <a16:colId xmlns:a16="http://schemas.microsoft.com/office/drawing/2014/main" val="799593671"/>
                    </a:ext>
                  </a:extLst>
                </a:gridCol>
                <a:gridCol w="3179030">
                  <a:extLst>
                    <a:ext uri="{9D8B030D-6E8A-4147-A177-3AD203B41FA5}">
                      <a16:colId xmlns:a16="http://schemas.microsoft.com/office/drawing/2014/main" val="162941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7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 액션에 관심이 있는 유저의 경우 여러 스킬을 수집하려 할 것임 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951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58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4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733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937737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F8933AF4-7ECA-4BDA-9F86-B597D1866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9216EB19-D30F-4E8C-8168-71317672D9B9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34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E10121-A29B-446C-B6B7-0A425655A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 </a:t>
            </a:r>
            <a:r>
              <a:rPr lang="ko-KR" altLang="en-US" dirty="0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009317-37B3-4066-BBD4-E1F78909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2558A-2CB6-4706-80E2-18230AFE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58D6B0-EBCF-4F00-8963-02B856AE2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8CC167-12E4-4901-9449-5E10BC85F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05F502B-932D-42C5-A5DA-8ECC7AF19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61017"/>
              </p:ext>
            </p:extLst>
          </p:nvPr>
        </p:nvGraphicFramePr>
        <p:xfrm>
          <a:off x="292100" y="914017"/>
          <a:ext cx="8575063" cy="4232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1383240554"/>
                    </a:ext>
                  </a:extLst>
                </a:gridCol>
                <a:gridCol w="3711796">
                  <a:extLst>
                    <a:ext uri="{9D8B030D-6E8A-4147-A177-3AD203B41FA5}">
                      <a16:colId xmlns:a16="http://schemas.microsoft.com/office/drawing/2014/main" val="2884587449"/>
                    </a:ext>
                  </a:extLst>
                </a:gridCol>
                <a:gridCol w="3724712">
                  <a:extLst>
                    <a:ext uri="{9D8B030D-6E8A-4147-A177-3AD203B41FA5}">
                      <a16:colId xmlns:a16="http://schemas.microsoft.com/office/drawing/2014/main" val="252326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4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1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05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5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15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19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95834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1F5C5E71-8C8F-4531-9B89-D7C447DFB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8CC03564-4610-4DAB-A89B-5D56B09212EF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70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D22AE54-C35C-47EA-9FD8-5A883200C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 </a:t>
            </a:r>
            <a:r>
              <a:rPr lang="ko-KR" altLang="en-US" dirty="0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0403D8F-0E3B-4D35-B66E-2BDDFF35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1AC-A22E-4F0A-BEDC-9E1AA3083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7955C6-722A-4E7A-A640-9ED3982C06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A9109A-A025-4021-9E42-F92F473482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6EF4803-3E10-4EA9-9BAE-CEEDEF732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04975"/>
              </p:ext>
            </p:extLst>
          </p:nvPr>
        </p:nvGraphicFramePr>
        <p:xfrm>
          <a:off x="292099" y="755077"/>
          <a:ext cx="8583453" cy="4665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569515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1072925718"/>
                    </a:ext>
                  </a:extLst>
                </a:gridCol>
                <a:gridCol w="2572513">
                  <a:extLst>
                    <a:ext uri="{9D8B030D-6E8A-4147-A177-3AD203B41FA5}">
                      <a16:colId xmlns:a16="http://schemas.microsoft.com/office/drawing/2014/main" val="3655479630"/>
                    </a:ext>
                  </a:extLst>
                </a:gridCol>
                <a:gridCol w="1224793">
                  <a:extLst>
                    <a:ext uri="{9D8B030D-6E8A-4147-A177-3AD203B41FA5}">
                      <a16:colId xmlns:a16="http://schemas.microsoft.com/office/drawing/2014/main" val="2060863376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188749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226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단일공격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9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다중공격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회 이상의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0284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즉살기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많은 에너지를 소비하는 대신 강력한 데미지를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보스 몬스터의 경우 절반의 데미지 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필살기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화려한 이펙트 연출로 액션 성 부여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에너지 코스트를 사용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하기 때문에 결정적인 상황에 사용하지 않으면 사용 이후 플레이가 힘들어 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8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대쉬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000" dirty="0"/>
                        <a:t>를 원하는 방향으로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근접공격 몬스터의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000" dirty="0"/>
                        <a:t>로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유저는 대게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937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텔레포트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000" dirty="0"/>
                        <a:t>의 위치로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스킬 외로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000" dirty="0"/>
                        <a:t>을 위한 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51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주변 시간 정지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멈춤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77339"/>
                  </a:ext>
                </a:extLst>
              </a:tr>
              <a:tr h="1261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부가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에너지 시스템 사용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유저는 두개의 스킬을 선택 후 룸에 들어가게 되는데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000" dirty="0"/>
                        <a:t>하게 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000" dirty="0"/>
                        <a:t>하게 되며 유저는 이런 점을 고려한 전략적인 스킬 선택을 필수로 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숙련도를 쌓아가는 즐거움을 의도함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46649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435EE4D2-7304-40C2-BC0C-74C0D1F15C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83B35FF3-F940-4B12-9350-E92B314DC65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35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99FEFD-730D-4789-8BD3-D339219FE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 </a:t>
            </a:r>
            <a:r>
              <a:rPr lang="ko-KR" altLang="en-US" dirty="0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66B76DD-7252-4D48-9DB8-9BC2162E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F5A94F-03DD-42A1-8827-CC9E50E70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D955DE-08E1-4C09-8A79-32F0D43C7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8998" y="-885"/>
            <a:ext cx="1437476" cy="377825"/>
          </a:xfrm>
        </p:spPr>
        <p:txBody>
          <a:bodyPr/>
          <a:lstStyle/>
          <a:p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EAA19C-EA98-487C-B779-9252BA47F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8E6ABC29-B7E1-48B4-95EC-F3F460FB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0771"/>
              </p:ext>
            </p:extLst>
          </p:nvPr>
        </p:nvGraphicFramePr>
        <p:xfrm>
          <a:off x="4819544" y="834432"/>
          <a:ext cx="3935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14309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08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60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35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3076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91D8D34-B95F-4039-B7E6-D67E66695E4F}"/>
              </a:ext>
            </a:extLst>
          </p:cNvPr>
          <p:cNvGrpSpPr/>
          <p:nvPr/>
        </p:nvGrpSpPr>
        <p:grpSpPr>
          <a:xfrm>
            <a:off x="324867" y="755077"/>
            <a:ext cx="1370932" cy="1568381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D37397-93FA-4407-98F8-F678CC98D4C2}"/>
                </a:ext>
              </a:extLst>
            </p:cNvPr>
            <p:cNvSpPr/>
            <p:nvPr/>
          </p:nvSpPr>
          <p:spPr>
            <a:xfrm>
              <a:off x="399570" y="1006608"/>
              <a:ext cx="2143845" cy="1060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0755A-6DE2-481E-B6A1-3188F80E802E}"/>
                </a:ext>
              </a:extLst>
            </p:cNvPr>
            <p:cNvSpPr txBox="1"/>
            <p:nvPr/>
          </p:nvSpPr>
          <p:spPr>
            <a:xfrm>
              <a:off x="983555" y="859909"/>
              <a:ext cx="975873" cy="3903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161E07-4823-4397-8312-57F829443969}"/>
                </a:ext>
              </a:extLst>
            </p:cNvPr>
            <p:cNvSpPr/>
            <p:nvPr/>
          </p:nvSpPr>
          <p:spPr>
            <a:xfrm>
              <a:off x="627605" y="1181121"/>
              <a:ext cx="636402" cy="6228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대쉬</a:t>
              </a:r>
              <a:endParaRPr lang="ko-KR" altLang="en-US" sz="8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89A36C9-1DDB-40A6-B3D0-9E244076CBDD}"/>
                </a:ext>
              </a:extLst>
            </p:cNvPr>
            <p:cNvSpPr/>
            <p:nvPr/>
          </p:nvSpPr>
          <p:spPr>
            <a:xfrm>
              <a:off x="1704038" y="1181121"/>
              <a:ext cx="636402" cy="6228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폭탄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DB5258-7071-4A58-96D0-6B4BD5C71A24}"/>
                </a:ext>
              </a:extLst>
            </p:cNvPr>
            <p:cNvGrpSpPr/>
            <p:nvPr/>
          </p:nvGrpSpPr>
          <p:grpSpPr>
            <a:xfrm>
              <a:off x="399570" y="2105425"/>
              <a:ext cx="2143845" cy="1207096"/>
              <a:chOff x="2712464" y="859909"/>
              <a:chExt cx="2143845" cy="120709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E635A47-FD80-4FE0-A096-9FF327CDCB8D}"/>
                  </a:ext>
                </a:extLst>
              </p:cNvPr>
              <p:cNvSpPr/>
              <p:nvPr/>
            </p:nvSpPr>
            <p:spPr>
              <a:xfrm>
                <a:off x="2712464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96E89B-E2EA-42F7-9701-E216BC6A789C}"/>
                  </a:ext>
                </a:extLst>
              </p:cNvPr>
              <p:cNvSpPr txBox="1"/>
              <p:nvPr/>
            </p:nvSpPr>
            <p:spPr>
              <a:xfrm>
                <a:off x="3296449" y="859909"/>
                <a:ext cx="975873" cy="3903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85EA437-802C-4D75-9EDB-65F26EEDC9D1}"/>
                  </a:ext>
                </a:extLst>
              </p:cNvPr>
              <p:cNvSpPr/>
              <p:nvPr/>
            </p:nvSpPr>
            <p:spPr>
              <a:xfrm>
                <a:off x="3104350" y="1360074"/>
                <a:ext cx="1390810" cy="43863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/>
                  <a:t>시간역행</a:t>
                </a:r>
                <a:endParaRPr lang="ko-KR" altLang="en-US" sz="1050" dirty="0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850E33-6815-47DA-A5EB-7692B0005106}"/>
              </a:ext>
            </a:extLst>
          </p:cNvPr>
          <p:cNvGrpSpPr/>
          <p:nvPr/>
        </p:nvGrpSpPr>
        <p:grpSpPr>
          <a:xfrm>
            <a:off x="1920523" y="772095"/>
            <a:ext cx="2682582" cy="1556120"/>
            <a:chOff x="2892665" y="1044575"/>
            <a:chExt cx="3333173" cy="1933517"/>
          </a:xfrm>
        </p:grpSpPr>
        <p:pic>
          <p:nvPicPr>
            <p:cNvPr id="19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91044A-3BC6-4DD0-ABB1-011AAB9B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65" y="1044575"/>
              <a:ext cx="3333173" cy="1933517"/>
            </a:xfrm>
            <a:prstGeom prst="rect">
              <a:avLst/>
            </a:prstGeom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05E35DC4-533E-4957-8030-4003AFA8CDEC}"/>
                </a:ext>
              </a:extLst>
            </p:cNvPr>
            <p:cNvSpPr/>
            <p:nvPr/>
          </p:nvSpPr>
          <p:spPr>
            <a:xfrm>
              <a:off x="4315780" y="1752632"/>
              <a:ext cx="642267" cy="288925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57B415D-7A79-426B-8304-F92A87229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989" y="1444888"/>
              <a:ext cx="473578" cy="807236"/>
            </a:xfrm>
            <a:prstGeom prst="rect">
              <a:avLst/>
            </a:prstGeom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CD92DDD6-2D7B-46E9-8238-3F0EAEB37B9E}"/>
                </a:ext>
              </a:extLst>
            </p:cNvPr>
            <p:cNvSpPr/>
            <p:nvPr/>
          </p:nvSpPr>
          <p:spPr>
            <a:xfrm>
              <a:off x="3873778" y="1798710"/>
              <a:ext cx="236789" cy="236789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2DC2A4-B938-428C-9DB8-CBFDA10428DF}"/>
                </a:ext>
              </a:extLst>
            </p:cNvPr>
            <p:cNvSpPr txBox="1"/>
            <p:nvPr/>
          </p:nvSpPr>
          <p:spPr>
            <a:xfrm>
              <a:off x="3733262" y="1220104"/>
              <a:ext cx="834482" cy="2171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1A75D21A-EBFC-4DB2-9085-6C4B2849C6F7}"/>
                </a:ext>
              </a:extLst>
            </p:cNvPr>
            <p:cNvSpPr/>
            <p:nvPr/>
          </p:nvSpPr>
          <p:spPr>
            <a:xfrm>
              <a:off x="4010265" y="2105425"/>
              <a:ext cx="1253298" cy="288925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047AF-5602-4C4C-A886-2AD2462D3A2D}"/>
                </a:ext>
              </a:extLst>
            </p:cNvPr>
            <p:cNvSpPr txBox="1"/>
            <p:nvPr/>
          </p:nvSpPr>
          <p:spPr>
            <a:xfrm>
              <a:off x="4206129" y="2473265"/>
              <a:ext cx="834482" cy="2171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시간 역행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23B00-FC33-4F3A-BE7E-A9CD9C6271BC}"/>
              </a:ext>
            </a:extLst>
          </p:cNvPr>
          <p:cNvGrpSpPr/>
          <p:nvPr/>
        </p:nvGrpSpPr>
        <p:grpSpPr>
          <a:xfrm>
            <a:off x="324866" y="2352426"/>
            <a:ext cx="1370933" cy="1568382"/>
            <a:chOff x="324866" y="2589000"/>
            <a:chExt cx="1436783" cy="16437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D28797F-F16C-4DEF-A93B-182F6F679D73}"/>
                </a:ext>
              </a:extLst>
            </p:cNvPr>
            <p:cNvGrpSpPr/>
            <p:nvPr/>
          </p:nvGrpSpPr>
          <p:grpSpPr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8E6CF14-E817-4E9F-8EAD-6F9EB3DCCC00}"/>
                  </a:ext>
                </a:extLst>
              </p:cNvPr>
              <p:cNvSpPr/>
              <p:nvPr/>
            </p:nvSpPr>
            <p:spPr>
              <a:xfrm>
                <a:off x="399570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30DA6D-2A41-49D7-B3F7-A2C41B0B783C}"/>
                  </a:ext>
                </a:extLst>
              </p:cNvPr>
              <p:cNvSpPr txBox="1"/>
              <p:nvPr/>
            </p:nvSpPr>
            <p:spPr>
              <a:xfrm>
                <a:off x="983555" y="859909"/>
                <a:ext cx="975872" cy="3850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특수 탄</a:t>
                </a:r>
                <a:endParaRPr lang="ko-KR" altLang="en-US" sz="105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9125F29-F583-4054-B165-2EBCD23521FA}"/>
                  </a:ext>
                </a:extLst>
              </p:cNvPr>
              <p:cNvSpPr/>
              <p:nvPr/>
            </p:nvSpPr>
            <p:spPr>
              <a:xfrm>
                <a:off x="760717" y="1305830"/>
                <a:ext cx="1421550" cy="62286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/>
                  <a:t>가속탄</a:t>
                </a:r>
                <a:endParaRPr lang="ko-KR" altLang="en-US" sz="500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45B7329-8041-442A-B845-B03907D13928}"/>
                  </a:ext>
                </a:extLst>
              </p:cNvPr>
              <p:cNvGrpSpPr/>
              <p:nvPr/>
            </p:nvGrpSpPr>
            <p:grpSpPr>
              <a:xfrm>
                <a:off x="399570" y="2105425"/>
                <a:ext cx="2143845" cy="1207096"/>
                <a:chOff x="2712464" y="859909"/>
                <a:chExt cx="2143845" cy="1207096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16F2E9A-11C2-46AF-9764-D3BFAFF6A1EF}"/>
                    </a:ext>
                  </a:extLst>
                </p:cNvPr>
                <p:cNvSpPr/>
                <p:nvPr/>
              </p:nvSpPr>
              <p:spPr>
                <a:xfrm>
                  <a:off x="2712464" y="1006608"/>
                  <a:ext cx="2143845" cy="10603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F2518B-BAA0-47F1-B086-245F731D6807}"/>
                    </a:ext>
                  </a:extLst>
                </p:cNvPr>
                <p:cNvSpPr txBox="1"/>
                <p:nvPr/>
              </p:nvSpPr>
              <p:spPr>
                <a:xfrm>
                  <a:off x="3296449" y="859909"/>
                  <a:ext cx="975872" cy="39707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/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8DF617E-8557-478C-B49B-43F52B83AB8F}"/>
                    </a:ext>
                  </a:extLst>
                </p:cNvPr>
                <p:cNvSpPr txBox="1"/>
                <p:nvPr/>
              </p:nvSpPr>
              <p:spPr>
                <a:xfrm>
                  <a:off x="3041059" y="1288007"/>
                  <a:ext cx="975872" cy="6497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/>
                    <a:t>이동 속도</a:t>
                  </a:r>
                  <a:endParaRPr lang="ko-KR" altLang="en-US" sz="1050" dirty="0"/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ECF155C5-DFB7-4A50-BFBE-0CD7525867D4}"/>
                </a:ext>
              </a:extLst>
            </p:cNvPr>
            <p:cNvSpPr/>
            <p:nvPr/>
          </p:nvSpPr>
          <p:spPr>
            <a:xfrm>
              <a:off x="1199107" y="3700731"/>
              <a:ext cx="171160" cy="38717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AB36EB-A52F-4A31-B303-06024F33E2A6}"/>
              </a:ext>
            </a:extLst>
          </p:cNvPr>
          <p:cNvGrpSpPr/>
          <p:nvPr/>
        </p:nvGrpSpPr>
        <p:grpSpPr>
          <a:xfrm>
            <a:off x="1920522" y="2396804"/>
            <a:ext cx="2627217" cy="1524004"/>
            <a:chOff x="1920522" y="2580050"/>
            <a:chExt cx="2899021" cy="1681673"/>
          </a:xfrm>
        </p:grpSpPr>
        <p:pic>
          <p:nvPicPr>
            <p:cNvPr id="37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2424108F-86E1-44E8-9F75-DD0954C1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522" y="2580050"/>
              <a:ext cx="2899021" cy="1681673"/>
            </a:xfrm>
            <a:prstGeom prst="rect">
              <a:avLst/>
            </a:prstGeom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C329F584-A512-41DE-B31B-4A75E45F1491}"/>
                </a:ext>
              </a:extLst>
            </p:cNvPr>
            <p:cNvSpPr/>
            <p:nvPr/>
          </p:nvSpPr>
          <p:spPr>
            <a:xfrm>
              <a:off x="3158274" y="2990191"/>
              <a:ext cx="558611" cy="662672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B08674C-2572-4A86-9A32-A9CE9012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896" y="2928222"/>
              <a:ext cx="411894" cy="702092"/>
            </a:xfrm>
            <a:prstGeom prst="rect">
              <a:avLst/>
            </a:prstGeom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64EB85AB-8F2B-4ADA-94C5-AB3F226E840B}"/>
                </a:ext>
              </a:extLst>
            </p:cNvPr>
            <p:cNvSpPr/>
            <p:nvPr/>
          </p:nvSpPr>
          <p:spPr>
            <a:xfrm>
              <a:off x="4110958" y="3165742"/>
              <a:ext cx="461042" cy="23485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이동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827025-190B-4DCB-B022-0B44968B8D77}"/>
                </a:ext>
              </a:extLst>
            </p:cNvPr>
            <p:cNvSpPr txBox="1"/>
            <p:nvPr/>
          </p:nvSpPr>
          <p:spPr>
            <a:xfrm>
              <a:off x="3695495" y="2828331"/>
              <a:ext cx="572717" cy="3056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3CE1AAC-762A-4D85-8DC3-E9BCD4C1C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6355"/>
              </p:ext>
            </p:extLst>
          </p:nvPr>
        </p:nvGraphicFramePr>
        <p:xfrm>
          <a:off x="4819543" y="2584161"/>
          <a:ext cx="39350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8465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0323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22D53B-FAE3-4F4F-A029-80790A891F5B}"/>
              </a:ext>
            </a:extLst>
          </p:cNvPr>
          <p:cNvGrpSpPr/>
          <p:nvPr/>
        </p:nvGrpSpPr>
        <p:grpSpPr>
          <a:xfrm>
            <a:off x="324866" y="3915410"/>
            <a:ext cx="1370933" cy="1568382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DE5262-380E-4DCB-8631-291AB9BE2853}"/>
                </a:ext>
              </a:extLst>
            </p:cNvPr>
            <p:cNvSpPr/>
            <p:nvPr/>
          </p:nvSpPr>
          <p:spPr>
            <a:xfrm>
              <a:off x="399570" y="1006608"/>
              <a:ext cx="2143845" cy="1060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FDA475-CD81-4B13-A332-466D7EB9B4C3}"/>
                </a:ext>
              </a:extLst>
            </p:cNvPr>
            <p:cNvSpPr txBox="1"/>
            <p:nvPr/>
          </p:nvSpPr>
          <p:spPr>
            <a:xfrm>
              <a:off x="983555" y="859909"/>
              <a:ext cx="975872" cy="397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룸 배치</a:t>
              </a:r>
              <a:endParaRPr lang="ko-KR" altLang="en-US" sz="105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7E6A8C7-1C55-4AC9-99E5-8FFEAB587F71}"/>
                </a:ext>
              </a:extLst>
            </p:cNvPr>
            <p:cNvSpPr/>
            <p:nvPr/>
          </p:nvSpPr>
          <p:spPr>
            <a:xfrm>
              <a:off x="760717" y="1305830"/>
              <a:ext cx="1421550" cy="6228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화약통</a:t>
              </a:r>
              <a:endParaRPr lang="ko-KR" altLang="en-US" sz="10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20587F-8EA4-4BAA-9D54-3AD6D0FF6B5C}"/>
                </a:ext>
              </a:extLst>
            </p:cNvPr>
            <p:cNvGrpSpPr/>
            <p:nvPr/>
          </p:nvGrpSpPr>
          <p:grpSpPr>
            <a:xfrm>
              <a:off x="399570" y="2105425"/>
              <a:ext cx="2143845" cy="1207096"/>
              <a:chOff x="2712464" y="859909"/>
              <a:chExt cx="2143845" cy="120709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AF14B07-04A0-4C22-ACA4-9A14208AE469}"/>
                  </a:ext>
                </a:extLst>
              </p:cNvPr>
              <p:cNvSpPr/>
              <p:nvPr/>
            </p:nvSpPr>
            <p:spPr>
              <a:xfrm>
                <a:off x="2712464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BE9046A-A214-4CC4-8627-11D3E409C0D2}"/>
                  </a:ext>
                </a:extLst>
              </p:cNvPr>
              <p:cNvSpPr txBox="1"/>
              <p:nvPr/>
            </p:nvSpPr>
            <p:spPr>
              <a:xfrm>
                <a:off x="3296449" y="859909"/>
                <a:ext cx="975872" cy="3128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dirty="0"/>
                  <a:t>유저 경험</a:t>
                </a:r>
                <a:endParaRPr lang="ko-KR" altLang="en-US" sz="105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462489-EF0A-4C5C-BAAB-A67E95C6F145}"/>
                  </a:ext>
                </a:extLst>
              </p:cNvPr>
              <p:cNvSpPr txBox="1"/>
              <p:nvPr/>
            </p:nvSpPr>
            <p:spPr>
              <a:xfrm>
                <a:off x="2940500" y="1138044"/>
                <a:ext cx="1712834" cy="9024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화약통을 건드리면 터진다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60E947A-D6B1-473E-946A-F27A123EF998}"/>
              </a:ext>
            </a:extLst>
          </p:cNvPr>
          <p:cNvGrpSpPr/>
          <p:nvPr/>
        </p:nvGrpSpPr>
        <p:grpSpPr>
          <a:xfrm>
            <a:off x="1920522" y="3986370"/>
            <a:ext cx="2627217" cy="1524004"/>
            <a:chOff x="1920522" y="4261723"/>
            <a:chExt cx="2899021" cy="1681673"/>
          </a:xfrm>
        </p:grpSpPr>
        <p:pic>
          <p:nvPicPr>
            <p:cNvPr id="52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8E97ED9F-3AD2-4665-9C9B-3E86C8AB5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522" y="4261723"/>
              <a:ext cx="2899021" cy="1681673"/>
            </a:xfrm>
            <a:prstGeom prst="rect">
              <a:avLst/>
            </a:prstGeom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CBC16CC0-1849-4BD2-B7F9-73B17423627B}"/>
                </a:ext>
              </a:extLst>
            </p:cNvPr>
            <p:cNvSpPr/>
            <p:nvPr/>
          </p:nvSpPr>
          <p:spPr>
            <a:xfrm rot="1449108">
              <a:off x="3236131" y="4535871"/>
              <a:ext cx="558611" cy="662672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7B2C128-AD67-4666-8278-FD95A126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896" y="4609895"/>
              <a:ext cx="411894" cy="702092"/>
            </a:xfrm>
            <a:prstGeom prst="rect">
              <a:avLst/>
            </a:prstGeom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9B247542-0163-4F95-BE58-14566E6E2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35821"/>
              </p:ext>
            </p:extLst>
          </p:nvPr>
        </p:nvGraphicFramePr>
        <p:xfrm>
          <a:off x="4819543" y="4102068"/>
          <a:ext cx="3935004" cy="1260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8465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0323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9743D1-D56E-4321-9495-FBE8562BE34A}"/>
              </a:ext>
            </a:extLst>
          </p:cNvPr>
          <p:cNvSpPr/>
          <p:nvPr/>
        </p:nvSpPr>
        <p:spPr>
          <a:xfrm>
            <a:off x="292100" y="773190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5E7A5A-7E6F-4814-A4DA-E895362B1292}"/>
              </a:ext>
            </a:extLst>
          </p:cNvPr>
          <p:cNvSpPr/>
          <p:nvPr/>
        </p:nvSpPr>
        <p:spPr>
          <a:xfrm>
            <a:off x="292100" y="2371602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D27F65-B8C1-4966-BB62-0C71237B8278}"/>
              </a:ext>
            </a:extLst>
          </p:cNvPr>
          <p:cNvSpPr/>
          <p:nvPr/>
        </p:nvSpPr>
        <p:spPr>
          <a:xfrm>
            <a:off x="292100" y="3945377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7EF5DF-750C-4572-9FA4-AFA5FF9ACCAA}"/>
              </a:ext>
            </a:extLst>
          </p:cNvPr>
          <p:cNvSpPr/>
          <p:nvPr/>
        </p:nvSpPr>
        <p:spPr>
          <a:xfrm>
            <a:off x="2796370" y="4185972"/>
            <a:ext cx="222244" cy="4812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화약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4BAC5CA7-2DE2-4CCD-878A-F4F63B39AC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52357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F2234E-57F5-4666-8728-D39249128F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A3C8F5-0555-4616-A18D-B4EB06F6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4FB03-7730-4713-99B1-3B8C5EFA9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B92558-3B5F-4BD5-AF34-274348C6C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4591062-D748-4E2A-8C3B-737CD08F1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838C55-6D97-46B1-9B62-857CCDE8C14C}"/>
              </a:ext>
            </a:extLst>
          </p:cNvPr>
          <p:cNvGrpSpPr/>
          <p:nvPr/>
        </p:nvGrpSpPr>
        <p:grpSpPr>
          <a:xfrm>
            <a:off x="269875" y="666750"/>
            <a:ext cx="4876864" cy="4923559"/>
            <a:chOff x="292100" y="985837"/>
            <a:chExt cx="4876864" cy="492355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2033-CD0C-450A-B48E-965463CE3E06}"/>
                </a:ext>
              </a:extLst>
            </p:cNvPr>
            <p:cNvGrpSpPr/>
            <p:nvPr/>
          </p:nvGrpSpPr>
          <p:grpSpPr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13" name="내용 개체 틀 79">
                <a:extLst>
                  <a:ext uri="{FF2B5EF4-FFF2-40B4-BE49-F238E27FC236}">
                    <a16:creationId xmlns:a16="http://schemas.microsoft.com/office/drawing/2014/main" id="{BC3E24B2-D540-4B21-942C-3FC08CF16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31" y="985837"/>
                <a:ext cx="4094969" cy="4351338"/>
              </a:xfrm>
              <a:prstGeom prst="rect">
                <a:avLst/>
              </a:prstGeom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CF152CCE-CF27-4669-BD3D-2E68F49F07BB}"/>
                  </a:ext>
                </a:extLst>
              </p:cNvPr>
              <p:cNvCxnSpPr/>
              <p:nvPr/>
            </p:nvCxnSpPr>
            <p:spPr>
              <a:xfrm>
                <a:off x="1926133" y="4085439"/>
                <a:ext cx="37245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4E874D-6D7E-44CD-A139-74CE8A77D5CC}"/>
                  </a:ext>
                </a:extLst>
              </p:cNvPr>
              <p:cNvSpPr txBox="1"/>
              <p:nvPr/>
            </p:nvSpPr>
            <p:spPr>
              <a:xfrm>
                <a:off x="1878961" y="375765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/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0A822B-658C-4C43-BD99-72F5A45F0605}"/>
                </a:ext>
              </a:extLst>
            </p:cNvPr>
            <p:cNvSpPr txBox="1"/>
            <p:nvPr/>
          </p:nvSpPr>
          <p:spPr>
            <a:xfrm>
              <a:off x="2345755" y="5655480"/>
              <a:ext cx="26164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2) </a:t>
              </a:r>
              <a:r>
                <a:rPr lang="ko-KR" altLang="en-US" sz="1050" dirty="0"/>
                <a:t>축적된 제화 </a:t>
              </a:r>
              <a:r>
                <a:rPr lang="en-US" altLang="ko-KR" sz="1050" dirty="0"/>
                <a:t>+ </a:t>
              </a:r>
              <a:r>
                <a:rPr lang="ko-KR" altLang="en-US" sz="1050" dirty="0"/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A3E3E8-7F09-4181-B091-D8EC3D4101F3}"/>
                </a:ext>
              </a:extLst>
            </p:cNvPr>
            <p:cNvSpPr txBox="1"/>
            <p:nvPr/>
          </p:nvSpPr>
          <p:spPr>
            <a:xfrm>
              <a:off x="2345755" y="5401564"/>
              <a:ext cx="2823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1) </a:t>
              </a:r>
              <a:r>
                <a:rPr lang="ko-KR" altLang="en-US" sz="1050" dirty="0"/>
                <a:t>축적된 재화 </a:t>
              </a:r>
              <a:r>
                <a:rPr lang="en-US" altLang="ko-KR" sz="1050" dirty="0"/>
                <a:t>/ (</a:t>
              </a:r>
              <a:r>
                <a:rPr lang="ko-KR" altLang="en-US" sz="1050" dirty="0"/>
                <a:t>전체 룸 개수 </a:t>
              </a:r>
              <a:r>
                <a:rPr lang="en-US" altLang="ko-KR" sz="1050" dirty="0"/>
                <a:t>– </a:t>
              </a:r>
              <a:r>
                <a:rPr lang="ko-KR" altLang="en-US" sz="1050" dirty="0"/>
                <a:t>클리어 룸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7FBBD9-8130-48B3-B420-CACE5D7FBA43}"/>
                </a:ext>
              </a:extLst>
            </p:cNvPr>
            <p:cNvSpPr txBox="1"/>
            <p:nvPr/>
          </p:nvSpPr>
          <p:spPr>
            <a:xfrm>
              <a:off x="292100" y="2031478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휘발 성 </a:t>
              </a:r>
              <a:r>
                <a:rPr lang="ko-KR" altLang="en-US" sz="1200" dirty="0" err="1"/>
                <a:t>스텟</a:t>
              </a:r>
              <a:r>
                <a:rPr lang="ko-KR" altLang="en-US" sz="1200" dirty="0"/>
                <a:t> 소멸</a:t>
              </a:r>
              <a:endParaRPr lang="ko-KR" altLang="en-US" dirty="0"/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AAFFFF7F-2C63-4DD7-8084-6D00D2C06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818606"/>
              </p:ext>
            </p:extLst>
          </p:nvPr>
        </p:nvGraphicFramePr>
        <p:xfrm>
          <a:off x="5014482" y="1480798"/>
          <a:ext cx="3656330" cy="3473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64802794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575361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76616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05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7426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33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15722"/>
                  </a:ext>
                </a:extLst>
              </a:tr>
            </a:tbl>
          </a:graphicData>
        </a:graphic>
      </p:graphicFrame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E0B66DB0-D21C-4FD8-A901-317EEB575C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10FE2774-7441-48D6-8DA9-BE96E0041B26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07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FCA9653-B5B2-407A-A340-61792BCE7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8.  </a:t>
            </a:r>
            <a:r>
              <a:rPr lang="ko-KR" altLang="en-US" dirty="0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E46605-70E9-424B-9786-C32087D4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4ABB5-793B-44DC-81ED-67378ACA3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7290CB-27A0-408F-A245-BAC705A2FD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E0778C7-A9DB-44B6-873E-4840987C2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610FC-E1B1-4CC7-AD8C-C62966D1AB57}"/>
              </a:ext>
            </a:extLst>
          </p:cNvPr>
          <p:cNvGrpSpPr/>
          <p:nvPr/>
        </p:nvGrpSpPr>
        <p:grpSpPr>
          <a:xfrm>
            <a:off x="5436021" y="1044575"/>
            <a:ext cx="2655500" cy="2739318"/>
            <a:chOff x="1124125" y="2692866"/>
            <a:chExt cx="2439691" cy="251669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E047FB-1480-4141-8260-65B25E3FC945}"/>
                </a:ext>
              </a:extLst>
            </p:cNvPr>
            <p:cNvGrpSpPr/>
            <p:nvPr/>
          </p:nvGrpSpPr>
          <p:grpSpPr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11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816B65A4-A641-462B-8A11-0DE9849DC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7" r="29747"/>
              <a:stretch/>
            </p:blipFill>
            <p:spPr>
              <a:xfrm>
                <a:off x="685799" y="1142081"/>
                <a:ext cx="2152651" cy="2290642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CDC514C-29BE-432D-A185-BC05A0DEF975}"/>
                  </a:ext>
                </a:extLst>
              </p:cNvPr>
              <p:cNvCxnSpPr/>
              <p:nvPr/>
            </p:nvCxnSpPr>
            <p:spPr>
              <a:xfrm>
                <a:off x="1757363" y="1304730"/>
                <a:ext cx="0" cy="10377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50DA78AE-7234-467E-9217-6ACC695A26F1}"/>
                  </a:ext>
                </a:extLst>
              </p:cNvPr>
              <p:cNvCxnSpPr/>
              <p:nvPr/>
            </p:nvCxnSpPr>
            <p:spPr>
              <a:xfrm flipH="1">
                <a:off x="1128713" y="1581150"/>
                <a:ext cx="628650" cy="1238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B3C326F-A95C-436E-A302-4726B7149107}"/>
                  </a:ext>
                </a:extLst>
              </p:cNvPr>
              <p:cNvCxnSpPr/>
              <p:nvPr/>
            </p:nvCxnSpPr>
            <p:spPr>
              <a:xfrm>
                <a:off x="1367333" y="1795463"/>
                <a:ext cx="979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BBA751B4-D19A-47D0-9193-02CCA47B6C8A}"/>
                  </a:ext>
                </a:extLst>
              </p:cNvPr>
              <p:cNvSpPr/>
              <p:nvPr/>
            </p:nvSpPr>
            <p:spPr>
              <a:xfrm>
                <a:off x="1366838" y="1695647"/>
                <a:ext cx="76200" cy="207157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FD5CCCF0-212A-4027-BE6A-46AE911174A4}"/>
                  </a:ext>
                </a:extLst>
              </p:cNvPr>
              <p:cNvCxnSpPr/>
              <p:nvPr/>
            </p:nvCxnSpPr>
            <p:spPr>
              <a:xfrm>
                <a:off x="1128713" y="1847225"/>
                <a:ext cx="560387" cy="1403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76E0C95-C655-46B5-8C7E-752D28B71736}"/>
                  </a:ext>
                </a:extLst>
              </p:cNvPr>
              <p:cNvCxnSpPr/>
              <p:nvPr/>
            </p:nvCxnSpPr>
            <p:spPr>
              <a:xfrm>
                <a:off x="1757363" y="3105150"/>
                <a:ext cx="0" cy="127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80CC4-1B2C-4E65-8D1C-6C07B63DFB5F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4B7D672F-4A82-48A6-A6BC-9CBA24D63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922791"/>
              </p:ext>
            </p:extLst>
          </p:nvPr>
        </p:nvGraphicFramePr>
        <p:xfrm>
          <a:off x="292100" y="3940289"/>
          <a:ext cx="8582026" cy="14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013">
                  <a:extLst>
                    <a:ext uri="{9D8B030D-6E8A-4147-A177-3AD203B41FA5}">
                      <a16:colId xmlns:a16="http://schemas.microsoft.com/office/drawing/2014/main" val="1654674531"/>
                    </a:ext>
                  </a:extLst>
                </a:gridCol>
                <a:gridCol w="4291013">
                  <a:extLst>
                    <a:ext uri="{9D8B030D-6E8A-4147-A177-3AD203B41FA5}">
                      <a16:colId xmlns:a16="http://schemas.microsoft.com/office/drawing/2014/main" val="1939016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12933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CFE777-D452-44F2-BA9E-F7F59B17AD47}"/>
              </a:ext>
            </a:extLst>
          </p:cNvPr>
          <p:cNvSpPr/>
          <p:nvPr/>
        </p:nvSpPr>
        <p:spPr>
          <a:xfrm>
            <a:off x="1285021" y="1176077"/>
            <a:ext cx="792567" cy="24970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E2215-F0C5-48B0-92D1-239A9B3E7303}"/>
              </a:ext>
            </a:extLst>
          </p:cNvPr>
          <p:cNvSpPr/>
          <p:nvPr/>
        </p:nvSpPr>
        <p:spPr>
          <a:xfrm>
            <a:off x="2077588" y="1176077"/>
            <a:ext cx="1630393" cy="6185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A9128F-0A45-4B44-A54A-40AA2836AB17}"/>
              </a:ext>
            </a:extLst>
          </p:cNvPr>
          <p:cNvSpPr/>
          <p:nvPr/>
        </p:nvSpPr>
        <p:spPr>
          <a:xfrm>
            <a:off x="2077588" y="1786563"/>
            <a:ext cx="1630393" cy="627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E37BE0-F3FE-428C-8606-A56433310E48}"/>
              </a:ext>
            </a:extLst>
          </p:cNvPr>
          <p:cNvSpPr/>
          <p:nvPr/>
        </p:nvSpPr>
        <p:spPr>
          <a:xfrm>
            <a:off x="2077588" y="2414201"/>
            <a:ext cx="1630393" cy="6309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43F244-D095-4B8A-B8AF-834CE7F8A19D}"/>
              </a:ext>
            </a:extLst>
          </p:cNvPr>
          <p:cNvSpPr/>
          <p:nvPr/>
        </p:nvSpPr>
        <p:spPr>
          <a:xfrm>
            <a:off x="2077588" y="3042175"/>
            <a:ext cx="1630393" cy="6309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3ECD361-C29C-4620-86FE-1F43DF66C4F1}"/>
              </a:ext>
            </a:extLst>
          </p:cNvPr>
          <p:cNvSpPr/>
          <p:nvPr/>
        </p:nvSpPr>
        <p:spPr>
          <a:xfrm>
            <a:off x="778117" y="1176077"/>
            <a:ext cx="436768" cy="2497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212E7C-B207-45A4-983C-049F4528F70E}"/>
              </a:ext>
            </a:extLst>
          </p:cNvPr>
          <p:cNvSpPr txBox="1"/>
          <p:nvPr/>
        </p:nvSpPr>
        <p:spPr>
          <a:xfrm rot="16200000">
            <a:off x="-403885" y="2160922"/>
            <a:ext cx="227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23D78D7-A2F4-448E-9C24-54044DE9110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707981" y="1485328"/>
            <a:ext cx="1728040" cy="1558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DBEBDB2-6A27-4DFA-9A39-DDC63360E3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AD213874-D26E-4901-829B-1D506F41C3E7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72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C7C7D8-9C63-4139-9E59-23F894787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9.  </a:t>
            </a:r>
            <a:r>
              <a:rPr lang="ko-KR" altLang="en-US" dirty="0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F7BD0AD-1407-4541-9F6A-B6109D59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0D00D1-4CFD-408B-AC16-8EA75E346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4C3B9-7E88-415E-A27F-B6EFF270D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6746B6-021C-43E5-B0EB-B0C7DA8ABA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694A2A-AF81-4CE2-B8BA-6EF020536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35725"/>
              </p:ext>
            </p:extLst>
          </p:nvPr>
        </p:nvGraphicFramePr>
        <p:xfrm>
          <a:off x="292099" y="1044575"/>
          <a:ext cx="8582026" cy="410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val="84878139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268210592"/>
                    </a:ext>
                  </a:extLst>
                </a:gridCol>
                <a:gridCol w="3560782">
                  <a:extLst>
                    <a:ext uri="{9D8B030D-6E8A-4147-A177-3AD203B41FA5}">
                      <a16:colId xmlns:a16="http://schemas.microsoft.com/office/drawing/2014/main" val="3922719913"/>
                    </a:ext>
                  </a:extLst>
                </a:gridCol>
                <a:gridCol w="3505350">
                  <a:extLst>
                    <a:ext uri="{9D8B030D-6E8A-4147-A177-3AD203B41FA5}">
                      <a16:colId xmlns:a16="http://schemas.microsoft.com/office/drawing/2014/main" val="13099261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449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1205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04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18700"/>
                  </a:ext>
                </a:extLst>
              </a:tr>
              <a:tr h="33521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069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68711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3E5FDDD-7DEB-4B74-99BD-92FD0945B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2A7B7795-9BB3-4CB1-8A1D-E235D4B8B024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20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7676CD-274A-4DC8-9E5D-CFAE8AA04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 </a:t>
            </a:r>
            <a:r>
              <a:rPr lang="ko-KR" altLang="en-US" dirty="0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017693-77BA-467F-A287-9D2A9C67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70F689-6196-445A-B9BF-975AD221D8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747876-30DC-4945-9A67-90A9703AE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FB068F-A2E8-428C-8C8A-57CA30625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FDAFD6B7-327D-41CA-9081-78747154C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80763"/>
              </p:ext>
            </p:extLst>
          </p:nvPr>
        </p:nvGraphicFramePr>
        <p:xfrm>
          <a:off x="292100" y="889233"/>
          <a:ext cx="8582026" cy="459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35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866555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2094081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96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작은 덩치로 빠르게 움직이며 유저를 따라 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8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조금 더 큰 덩치로 생성된 자리에서 유저를 멀리서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71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희귀 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스킬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보다 높은 공략 난이도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 시 일반 몬스터 보다 큰 보상을 지급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000" dirty="0"/>
                        <a:t>이 필요한 몬스터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전반적인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000" dirty="0"/>
                        <a:t>하게 하는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한번 한번이 유저에게 치명적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쳅터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공략해야 하는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큰 크기로 도전 욕구 자극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패턴이 존재함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확정적으로 무기와 도움 아이템 드랍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최종 몬스터로 어려운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0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000" dirty="0"/>
                        <a:t>주는 존재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591390"/>
                  </a:ext>
                </a:extLst>
              </a:tr>
            </a:tbl>
          </a:graphicData>
        </a:graphic>
      </p:graphicFrame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263EAE23-C8F5-432D-8181-0E9C4F1862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6" name="제목 2">
            <a:extLst>
              <a:ext uri="{FF2B5EF4-FFF2-40B4-BE49-F238E27FC236}">
                <a16:creationId xmlns:a16="http://schemas.microsoft.com/office/drawing/2014/main" id="{C456B583-58AA-476E-96EB-88687F65DBA6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3EE822F-064B-4C65-8055-0DF4C7203505}"/>
              </a:ext>
            </a:extLst>
          </p:cNvPr>
          <p:cNvGrpSpPr/>
          <p:nvPr/>
        </p:nvGrpSpPr>
        <p:grpSpPr>
          <a:xfrm>
            <a:off x="1465308" y="1113414"/>
            <a:ext cx="6237209" cy="1779187"/>
            <a:chOff x="1465308" y="1113414"/>
            <a:chExt cx="6237209" cy="17791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EDB846D-33CE-4F83-8CAD-4B18C9A83921}"/>
                </a:ext>
              </a:extLst>
            </p:cNvPr>
            <p:cNvSpPr/>
            <p:nvPr/>
          </p:nvSpPr>
          <p:spPr>
            <a:xfrm>
              <a:off x="1465308" y="1113414"/>
              <a:ext cx="6237209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970528-BEF9-453A-929E-6AAD09148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8858" r="25553" b="13804"/>
            <a:stretch/>
          </p:blipFill>
          <p:spPr>
            <a:xfrm>
              <a:off x="2239581" y="2338839"/>
              <a:ext cx="337694" cy="52973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BB933E-8AD5-4494-BD23-0B08056239AB}"/>
                </a:ext>
              </a:extLst>
            </p:cNvPr>
            <p:cNvSpPr/>
            <p:nvPr/>
          </p:nvSpPr>
          <p:spPr>
            <a:xfrm>
              <a:off x="2231747" y="2338839"/>
              <a:ext cx="471874" cy="471874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C5C73F-1754-4D02-984A-80058B94F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4" t="10971" r="12905" b="13521"/>
            <a:stretch/>
          </p:blipFill>
          <p:spPr>
            <a:xfrm>
              <a:off x="3466318" y="1907234"/>
              <a:ext cx="482587" cy="9613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FD962B3-F684-4C83-B113-304138741F97}"/>
                </a:ext>
              </a:extLst>
            </p:cNvPr>
            <p:cNvGrpSpPr/>
            <p:nvPr/>
          </p:nvGrpSpPr>
          <p:grpSpPr>
            <a:xfrm>
              <a:off x="3463600" y="1906715"/>
              <a:ext cx="464213" cy="908646"/>
              <a:chOff x="2728935" y="1907234"/>
              <a:chExt cx="464213" cy="90864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5F515A-B084-4388-B771-BD004FAF9270}"/>
                  </a:ext>
                </a:extLst>
              </p:cNvPr>
              <p:cNvSpPr/>
              <p:nvPr/>
            </p:nvSpPr>
            <p:spPr>
              <a:xfrm>
                <a:off x="2732136" y="2354868"/>
                <a:ext cx="461012" cy="46101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6975F24-6A35-48FB-9EA6-596EDE7E50D7}"/>
                  </a:ext>
                </a:extLst>
              </p:cNvPr>
              <p:cNvSpPr/>
              <p:nvPr/>
            </p:nvSpPr>
            <p:spPr>
              <a:xfrm>
                <a:off x="2728935" y="1907234"/>
                <a:ext cx="461012" cy="46101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B924D9BB-CD6F-410B-A022-68886D980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9" t="31280" r="18889" b="53170"/>
            <a:stretch/>
          </p:blipFill>
          <p:spPr>
            <a:xfrm>
              <a:off x="4583112" y="1936797"/>
              <a:ext cx="806528" cy="88419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B79494-5BE5-4159-8FEF-9053EC73375D}"/>
                </a:ext>
              </a:extLst>
            </p:cNvPr>
            <p:cNvSpPr/>
            <p:nvPr/>
          </p:nvSpPr>
          <p:spPr>
            <a:xfrm>
              <a:off x="4600132" y="2372007"/>
              <a:ext cx="450393" cy="450393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03F907-4A72-4031-9D3F-0347C7CB3B06}"/>
                </a:ext>
              </a:extLst>
            </p:cNvPr>
            <p:cNvSpPr/>
            <p:nvPr/>
          </p:nvSpPr>
          <p:spPr>
            <a:xfrm>
              <a:off x="4600132" y="1931160"/>
              <a:ext cx="450393" cy="450393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867EF23-3CEE-4761-A6A2-28A55989E7DD}"/>
                </a:ext>
              </a:extLst>
            </p:cNvPr>
            <p:cNvSpPr/>
            <p:nvPr/>
          </p:nvSpPr>
          <p:spPr>
            <a:xfrm>
              <a:off x="5050525" y="2372007"/>
              <a:ext cx="450393" cy="450393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797385-E4DC-4329-B45C-F3819595F86D}"/>
                </a:ext>
              </a:extLst>
            </p:cNvPr>
            <p:cNvSpPr/>
            <p:nvPr/>
          </p:nvSpPr>
          <p:spPr>
            <a:xfrm>
              <a:off x="5050525" y="1931160"/>
              <a:ext cx="450393" cy="450393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CD845C-3A2E-4F2D-B9FE-C8CED4557A24}"/>
                </a:ext>
              </a:extLst>
            </p:cNvPr>
            <p:cNvSpPr txBox="1"/>
            <p:nvPr/>
          </p:nvSpPr>
          <p:spPr>
            <a:xfrm>
              <a:off x="1574146" y="234209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근거리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B4FFE-59B0-45C5-BD7E-3D80CF63C01C}"/>
                </a:ext>
              </a:extLst>
            </p:cNvPr>
            <p:cNvSpPr txBox="1"/>
            <p:nvPr/>
          </p:nvSpPr>
          <p:spPr>
            <a:xfrm>
              <a:off x="2855741" y="1934531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원거리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4E14C3-950C-4DFD-8E4D-1F41D625607C}"/>
                </a:ext>
              </a:extLst>
            </p:cNvPr>
            <p:cNvSpPr txBox="1"/>
            <p:nvPr/>
          </p:nvSpPr>
          <p:spPr>
            <a:xfrm>
              <a:off x="4121774" y="1902381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고급 </a:t>
              </a:r>
              <a:endParaRPr lang="ko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A07BA76-3DA8-4926-BE40-0E277B804330}"/>
                </a:ext>
              </a:extLst>
            </p:cNvPr>
            <p:cNvGrpSpPr/>
            <p:nvPr/>
          </p:nvGrpSpPr>
          <p:grpSpPr>
            <a:xfrm>
              <a:off x="6260897" y="1429068"/>
              <a:ext cx="974670" cy="1441421"/>
              <a:chOff x="6260897" y="1429068"/>
              <a:chExt cx="974670" cy="1441421"/>
            </a:xfrm>
          </p:grpSpPr>
          <p:pic>
            <p:nvPicPr>
              <p:cNvPr id="26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F3AF9E97-390C-4A52-95C8-16C98A846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/>
            </p:blipFill>
            <p:spPr>
              <a:xfrm>
                <a:off x="6260897" y="1429068"/>
                <a:ext cx="974670" cy="1441421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EFB0E5-BD9B-48D4-8D09-206C454B12CE}"/>
                  </a:ext>
                </a:extLst>
              </p:cNvPr>
              <p:cNvSpPr/>
              <p:nvPr/>
            </p:nvSpPr>
            <p:spPr>
              <a:xfrm>
                <a:off x="6260897" y="2353130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7BA1F5A-1952-4478-8B8E-B3469461576F}"/>
                  </a:ext>
                </a:extLst>
              </p:cNvPr>
              <p:cNvSpPr/>
              <p:nvPr/>
            </p:nvSpPr>
            <p:spPr>
              <a:xfrm>
                <a:off x="6260897" y="1895623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7FB9D9-FD32-4145-AE62-6E28AC24E06F}"/>
                  </a:ext>
                </a:extLst>
              </p:cNvPr>
              <p:cNvSpPr/>
              <p:nvPr/>
            </p:nvSpPr>
            <p:spPr>
              <a:xfrm>
                <a:off x="6728311" y="2353130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C751646-C649-47AF-A7AC-11A9E8B2C29B}"/>
                  </a:ext>
                </a:extLst>
              </p:cNvPr>
              <p:cNvSpPr/>
              <p:nvPr/>
            </p:nvSpPr>
            <p:spPr>
              <a:xfrm>
                <a:off x="6728311" y="1895623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71ED321-4861-4B98-8197-947DC0985889}"/>
                  </a:ext>
                </a:extLst>
              </p:cNvPr>
              <p:cNvSpPr/>
              <p:nvPr/>
            </p:nvSpPr>
            <p:spPr>
              <a:xfrm>
                <a:off x="6260897" y="1433164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2860E4-56F4-497A-BBB7-E86B40D8DCB6}"/>
                  </a:ext>
                </a:extLst>
              </p:cNvPr>
              <p:cNvSpPr/>
              <p:nvPr/>
            </p:nvSpPr>
            <p:spPr>
              <a:xfrm>
                <a:off x="6737623" y="1433164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C9556FC-B16E-4E8A-9355-B242078D616B}"/>
                </a:ext>
              </a:extLst>
            </p:cNvPr>
            <p:cNvCxnSpPr/>
            <p:nvPr/>
          </p:nvCxnSpPr>
          <p:spPr>
            <a:xfrm>
              <a:off x="1532238" y="2342444"/>
              <a:ext cx="617027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6DB7D0F-5821-4FE3-B6F6-03EA87EE6ABD}"/>
                </a:ext>
              </a:extLst>
            </p:cNvPr>
            <p:cNvCxnSpPr/>
            <p:nvPr/>
          </p:nvCxnSpPr>
          <p:spPr>
            <a:xfrm>
              <a:off x="1532238" y="1907234"/>
              <a:ext cx="617027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8CF48BA-46BF-4859-BD28-E88F96FC753F}"/>
                </a:ext>
              </a:extLst>
            </p:cNvPr>
            <p:cNvCxnSpPr/>
            <p:nvPr/>
          </p:nvCxnSpPr>
          <p:spPr>
            <a:xfrm>
              <a:off x="1532238" y="2841709"/>
              <a:ext cx="617027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781E99-0114-4D05-AE93-558EEC6D8A1F}"/>
                </a:ext>
              </a:extLst>
            </p:cNvPr>
            <p:cNvCxnSpPr/>
            <p:nvPr/>
          </p:nvCxnSpPr>
          <p:spPr>
            <a:xfrm>
              <a:off x="1532238" y="1436557"/>
              <a:ext cx="617027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43CA7F-8C99-4883-B2A1-4A14FA5DB207}"/>
                </a:ext>
              </a:extLst>
            </p:cNvPr>
            <p:cNvSpPr txBox="1"/>
            <p:nvPr/>
          </p:nvSpPr>
          <p:spPr>
            <a:xfrm>
              <a:off x="5713879" y="1462906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보스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464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320433-0D3B-4AEF-B9B4-AFF6C5C7C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066B53-15BC-4DFD-8DB1-F752A6E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4B660-46B8-473A-B695-564982BE42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2F9438-FF9F-454B-8B8D-19684B1B4E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7DC2A0-A1CF-4AF8-B485-D047803492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6E6CAF-830B-45E5-89B4-E43B5A15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08785"/>
              </p:ext>
            </p:extLst>
          </p:nvPr>
        </p:nvGraphicFramePr>
        <p:xfrm>
          <a:off x="292102" y="1044575"/>
          <a:ext cx="8582023" cy="4150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739">
                  <a:extLst>
                    <a:ext uri="{9D8B030D-6E8A-4147-A177-3AD203B41FA5}">
                      <a16:colId xmlns:a16="http://schemas.microsoft.com/office/drawing/2014/main" val="190821445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372073516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770254448"/>
                    </a:ext>
                  </a:extLst>
                </a:gridCol>
                <a:gridCol w="2138806">
                  <a:extLst>
                    <a:ext uri="{9D8B030D-6E8A-4147-A177-3AD203B41FA5}">
                      <a16:colId xmlns:a16="http://schemas.microsoft.com/office/drawing/2014/main" val="3570533376"/>
                    </a:ext>
                  </a:extLst>
                </a:gridCol>
              </a:tblGrid>
              <a:tr h="14164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3966"/>
                  </a:ext>
                </a:extLst>
              </a:tr>
              <a:tr h="6612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텍스트와 함께 사용되어 게임 내 스토리를 보다 정확하게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텍스트를 활용한 캐릭터 대사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</a:t>
                      </a:r>
                      <a:r>
                        <a:rPr lang="en-US" altLang="ko-KR" sz="800" dirty="0"/>
                        <a:t>BGM, </a:t>
                      </a:r>
                      <a:r>
                        <a:rPr lang="ko-KR" altLang="en-US" sz="800" dirty="0"/>
                        <a:t>공간 효과음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타격음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정리 상호작용 음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024124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말 풍선을 이용해 캐릭터의 대사를 표현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주 스토리 전달 방식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아래에 텍스트 칸을 통해 스토리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플레이 중에 화면에 짧은 글로 유저에게 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몬스터와 캐릭터 소리 연출 다르게</a:t>
                      </a:r>
                      <a:endParaRPr lang="en-US" altLang="ko-KR" sz="8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캐릭터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기합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몬스터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포효</a:t>
                      </a:r>
                      <a:endParaRPr lang="en-US" altLang="ko-KR" sz="8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장소에 맞는 소리 연출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실험실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물방울 소리 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공장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증기 소리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일반 공격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스킬 공격 </a:t>
                      </a:r>
                      <a:r>
                        <a:rPr lang="ko-KR" altLang="en-US" sz="800" dirty="0" err="1"/>
                        <a:t>타격음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체력이 일정 치수 이하로 내려갈 시 경고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사망 시 피드백 효과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11922"/>
                  </a:ext>
                </a:extLst>
              </a:tr>
              <a:tr h="112975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가장 보편화된 스토리텔링 방식으로 유저 또한 거부감 없이 받아 들일 수 있음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적절한 </a:t>
                      </a:r>
                      <a:r>
                        <a:rPr lang="ko-KR" altLang="en-US" sz="900" dirty="0" err="1"/>
                        <a:t>스킵</a:t>
                      </a:r>
                      <a:r>
                        <a:rPr lang="ko-KR" altLang="en-US" sz="900" dirty="0"/>
                        <a:t> 버튼이 필요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202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E76C077-7B98-4FDF-9348-9144577EC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08" y="1192294"/>
            <a:ext cx="1085850" cy="1085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AB7A3-57DC-4B46-830D-FB91242FE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2" y="1192294"/>
            <a:ext cx="1085850" cy="1085850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8B8FFA10-6AE0-4AC5-8D4A-42B67D1DBD17}"/>
              </a:ext>
            </a:extLst>
          </p:cNvPr>
          <p:cNvSpPr/>
          <p:nvPr/>
        </p:nvSpPr>
        <p:spPr>
          <a:xfrm>
            <a:off x="2670675" y="1192294"/>
            <a:ext cx="1689100" cy="918328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12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3524CF15-784E-4DA5-A535-1919C155B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5" y="1140962"/>
            <a:ext cx="1117600" cy="969196"/>
          </a:xfrm>
          <a:prstGeom prst="rect">
            <a:avLst/>
          </a:prstGeom>
        </p:spPr>
      </p:pic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0B6518AA-09C3-4E97-B582-F3F60C31EA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58869222-8C49-4816-B1A9-83E85AC62304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17672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C53C4-38B9-436C-B97E-FEF34E56CA6E}"/>
              </a:ext>
            </a:extLst>
          </p:cNvPr>
          <p:cNvSpPr/>
          <p:nvPr/>
        </p:nvSpPr>
        <p:spPr>
          <a:xfrm>
            <a:off x="513317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6B2A6B-45BB-4AF8-8718-49F5A776612B}"/>
              </a:ext>
            </a:extLst>
          </p:cNvPr>
          <p:cNvSpPr/>
          <p:nvPr/>
        </p:nvSpPr>
        <p:spPr>
          <a:xfrm>
            <a:off x="2199037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2A8772-C243-4542-B29C-C67996942A20}"/>
              </a:ext>
            </a:extLst>
          </p:cNvPr>
          <p:cNvSpPr/>
          <p:nvPr/>
        </p:nvSpPr>
        <p:spPr>
          <a:xfrm>
            <a:off x="3892108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8E5A33-4EB4-48A7-B885-0728819DA4FF}"/>
              </a:ext>
            </a:extLst>
          </p:cNvPr>
          <p:cNvSpPr/>
          <p:nvPr/>
        </p:nvSpPr>
        <p:spPr>
          <a:xfrm>
            <a:off x="5580629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D0299-FCFA-4816-835B-6E43E0805613}"/>
              </a:ext>
            </a:extLst>
          </p:cNvPr>
          <p:cNvSpPr/>
          <p:nvPr/>
        </p:nvSpPr>
        <p:spPr>
          <a:xfrm>
            <a:off x="7281354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B545E9-3730-4F53-9026-7FEB19F21B2E}"/>
              </a:ext>
            </a:extLst>
          </p:cNvPr>
          <p:cNvSpPr/>
          <p:nvPr/>
        </p:nvSpPr>
        <p:spPr>
          <a:xfrm>
            <a:off x="0" y="0"/>
            <a:ext cx="9144000" cy="72203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0BE047-8E44-43EF-B9EE-04ED4D759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17" y="1231373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플랫폼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B00F7-3693-4A43-B085-7385E5A0D8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3587" y="1231374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컨셉 </a:t>
            </a:r>
            <a:r>
              <a:rPr lang="en-US" altLang="ko-KR" sz="800" dirty="0"/>
              <a:t>/ </a:t>
            </a:r>
            <a:r>
              <a:rPr lang="ko-KR" altLang="en-US" sz="800" dirty="0"/>
              <a:t>특징 </a:t>
            </a:r>
            <a:r>
              <a:rPr lang="en-US" altLang="ko-KR" sz="800" dirty="0"/>
              <a:t>/ </a:t>
            </a:r>
            <a:r>
              <a:rPr lang="ko-KR" altLang="en-US" sz="800" dirty="0"/>
              <a:t>의도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특징 요소 설정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시놉시스</a:t>
            </a:r>
            <a:endParaRPr lang="en-US" altLang="ko-KR" sz="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92FD2-464A-46B9-939F-45887F74A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359" y="1231376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화면요소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캐릭터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제화 소비 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무기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전투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플레이 흐름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던전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몬스터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스토리텔링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1DA201-EA49-485A-B7BE-4CB05CEEA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66349" y="1231375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분석자료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개요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소개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디자인 컨셉</a:t>
            </a:r>
            <a:endParaRPr lang="en-US" altLang="ko-KR" sz="11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C45B38-EADE-4F0D-8420-EBE31E40A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5277" y="87172"/>
            <a:ext cx="1096067" cy="54768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B9DC9C9-3F32-46A3-89D0-45579E0D12D9}"/>
              </a:ext>
            </a:extLst>
          </p:cNvPr>
          <p:cNvSpPr txBox="1">
            <a:spLocks/>
          </p:cNvSpPr>
          <p:nvPr/>
        </p:nvSpPr>
        <p:spPr>
          <a:xfrm>
            <a:off x="5580629" y="1231376"/>
            <a:ext cx="1359989" cy="40014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디자인 컨셉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세계관 컨셉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캐릭터 컨셉</a:t>
            </a:r>
            <a:endParaRPr lang="en-US" altLang="ko-KR" sz="8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800" dirty="0"/>
          </a:p>
          <a:p>
            <a:pPr lvl="1">
              <a:lnSpc>
                <a:spcPct val="150000"/>
              </a:lnSpc>
            </a:pPr>
            <a:endParaRPr lang="ko-KR" altLang="en-US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A1F9AE-5E68-4320-BEB7-21B8FAD4B7DA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873306" y="3232100"/>
            <a:ext cx="330281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13E24C-20B7-4E6A-87BE-D20E05AD88E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63576" y="3232101"/>
            <a:ext cx="326783" cy="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FDEA860-8E7F-4114-AAB8-E5560C437D6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250348" y="3232103"/>
            <a:ext cx="33028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3202BA-A8E3-4C59-B0A9-2B442C888C01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6940618" y="3232102"/>
            <a:ext cx="325731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28D387-904E-4C23-BBD9-3EEA520CE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D2FD4B-4834-4531-A7BB-722C8021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9C2D2D-A66F-468D-A787-4445FD940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832119-8354-4703-ACA7-8A1C714D5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233AB2-F3EB-480E-9841-223F8BDE52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3FD652EE-0A5F-401D-AD92-97A6E8CC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0221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176901D-3DB7-4BBE-9B4A-E8B38D544BDC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B3C0BAEA-F097-4828-93BE-A9B16E7A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6761F76-E7D1-44F2-BF0F-CF556A5D4333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63FBF7A-D65F-4DFE-AEC7-BA97D6B06F64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A50C667A-D588-4462-81B5-CC9A70762640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D2F8C3AD-E53C-4E12-81FB-0F93DD0E8EC7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2C2F7BD-159D-43F8-9EDA-D30567207D4E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7F13311-1C30-430E-B9D3-25D70E270C92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1E08C48-4054-483E-BF78-878D7E544052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B4B266-4D2A-4EC2-B558-B8002877CF46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AA9F5A1-7F30-4AC0-8822-48F4235EB852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F00832-91B0-4A6C-8EF9-B63BC0AE6B25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0DA7025-9D28-4212-B945-36028687815C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1A4809B5-33F1-44C9-BEAB-4F7D8861FD4C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45B6200-3D14-4BFC-9950-4B818D1DDE13}"/>
              </a:ext>
            </a:extLst>
          </p:cNvPr>
          <p:cNvSpPr/>
          <p:nvPr/>
        </p:nvSpPr>
        <p:spPr>
          <a:xfrm>
            <a:off x="515967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65BEF2A-7D8F-4F3A-8382-EAFEF7A7B307}"/>
              </a:ext>
            </a:extLst>
          </p:cNvPr>
          <p:cNvSpPr/>
          <p:nvPr/>
        </p:nvSpPr>
        <p:spPr>
          <a:xfrm>
            <a:off x="4173289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452F66-8DA6-4716-AD07-BA7712A1AE05}"/>
              </a:ext>
            </a:extLst>
          </p:cNvPr>
          <p:cNvSpPr/>
          <p:nvPr/>
        </p:nvSpPr>
        <p:spPr>
          <a:xfrm>
            <a:off x="4584996" y="2382814"/>
            <a:ext cx="404146" cy="46761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E87DC570-5E98-41B2-8604-41082F0A4C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7F1F88D7-6AA2-4F5B-95BC-77EA041908B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43821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80FC75-537D-4615-A564-3873D47216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0D4EBF-9A31-40F0-8A31-75C60D32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C84C9B-5CEE-4400-AFAA-9D7D05450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5917A-8957-4D71-A705-394D4DFA0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B494E4-1E34-4EB1-A38A-733305AEAF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5C3F11C7-C376-404C-B06E-D828E8833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809186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C7E959E-27B2-43A5-B92D-1D53FA00E092}"/>
              </a:ext>
            </a:extLst>
          </p:cNvPr>
          <p:cNvSpPr/>
          <p:nvPr/>
        </p:nvSpPr>
        <p:spPr>
          <a:xfrm>
            <a:off x="292100" y="755077"/>
            <a:ext cx="8565404" cy="4606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171555-F49D-489F-98C6-64B0E9974DBA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1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AABFB618-AF0D-4999-BB6A-E53E4088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6BAA3F-732E-4E9E-9339-E0363C5AD986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193D37E-222D-4E3C-A278-CB043F20D5B3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67E17FE0-44E6-470B-A507-CF594F4525AE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70A6B767-9B25-44AA-96E2-1117999E0085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5293A6C-D7A0-47FA-9182-464A9FD1C5AA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37304C-7BD5-4010-B9DD-5C6F22D9F8B6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D9F061-17EB-409D-8FC1-A699B395AEAF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3F6BCD0-E580-4DFA-AB61-B34AF162E405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92649D3-5839-4CBD-9823-0DBB04BCE2EB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C7415D-E061-44EA-B6B3-047BCE9C2235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882411-C9F4-4ABA-99D9-0554A1CAA56E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F06244D-AF91-48CC-B862-8D98D7973002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F544840-809C-47F1-9326-D6AAE601DF93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EC7E45-6AEC-47D4-8AE4-7DC27317EF63}"/>
              </a:ext>
            </a:extLst>
          </p:cNvPr>
          <p:cNvSpPr/>
          <p:nvPr/>
        </p:nvSpPr>
        <p:spPr>
          <a:xfrm>
            <a:off x="395875" y="803848"/>
            <a:ext cx="1309100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2DCBA5-4098-43AF-A9F3-A1CA8034633C}"/>
              </a:ext>
            </a:extLst>
          </p:cNvPr>
          <p:cNvSpPr/>
          <p:nvPr/>
        </p:nvSpPr>
        <p:spPr>
          <a:xfrm>
            <a:off x="3648075" y="2860099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80754F78-D609-4273-901D-727595C06E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482BC77D-6157-45FA-9266-643191FEABEC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74437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717212-08E4-4A13-B858-F1B2AB5B9F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DB6A63-2BE4-4CB9-ADC4-1190E04B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50A9D0-AB91-472A-AA0C-101EAD4BEA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BE87A6-D9AC-462E-BB06-4CB4401F1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E7C3BD3-2E4D-49A1-BDDB-E2423618F8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5295FE35-71B2-4BF5-9D56-F88F8F6FB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504013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콜로니의</a:t>
                      </a:r>
                      <a:r>
                        <a:rPr lang="ko-KR" altLang="en-US" sz="1200" dirty="0"/>
                        <a:t> 중심부에 도착한 주인공은 마지막으로 살아남은 동료와 함께 작전을 마무리 하려고 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몬스터의 공격에 실패하고 동료의 대사를 통해 스킬을 사용하는 방법을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공격에 성공하면 밝은 빛을 내며 시간대가 변경된다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스킬의 사용방법을 익히는 튜토리얼을 진행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주인공의 이야기 시점이 과거로 가는 이유를 스토리를 통해 전달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BBD710D-B834-4459-9ED7-0E477DEA2B19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FAA97F88-0A18-4D27-9AE2-C9968DDC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F6AF29E-4946-4CC7-8D8F-DD136089870D}"/>
                </a:ext>
              </a:extLst>
            </p:cNvPr>
            <p:cNvSpPr/>
            <p:nvPr/>
          </p:nvSpPr>
          <p:spPr>
            <a:xfrm>
              <a:off x="3108582" y="235650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8951C43-EA0E-4BB4-AA4F-FE5D04B1A1D2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A99988CC-C20E-46E9-B59C-782894B0B99F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F3FA3AFB-1247-4109-A643-B7CA4EE21A0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A99A3A-DD54-42C4-A9A3-B22C3EAEA09B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F2FF9D7-ECB0-4AF6-AA78-49EF17988D8E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C75ACE8-1EE3-4063-B458-BAB6378D5AC1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0DDA04D-2039-4256-BC77-D4E4C6DECF47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8CFBC91-ACE0-4C91-B58D-736170A59F73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BAFB8E0E-81AE-4AEE-9A32-4B8D7D5B28F3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A53AB8B-BBDB-40F9-BDD6-820BBC47F8DB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807BCE6-2B54-4782-8BBB-531DC0A938DD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364BB4-380D-45BE-9B40-98842D1308D5}"/>
              </a:ext>
            </a:extLst>
          </p:cNvPr>
          <p:cNvSpPr/>
          <p:nvPr/>
        </p:nvSpPr>
        <p:spPr>
          <a:xfrm>
            <a:off x="4001333" y="2338878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9FAB8A8F-2CDE-45CA-8DF1-412F54C49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25F572C0-C80D-422E-945B-FD2ED11C55C8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56249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554D01-B6F3-4E8F-94AF-363BDA8BE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57C8595-FAB4-4A0C-878F-FABA695D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CC40E-1019-4127-A6B3-78A9AE411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7D2E7F-54F5-42DD-A713-F438E9908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6210B-221E-4081-8367-DD81CAB37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C1CD7C9B-4B65-498F-8C98-363CDDB00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09875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200" dirty="0" err="1"/>
                        <a:t>알게됨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박사의 대사를 통해 앞으로 유저가 할 수 있는 것들을 소개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포탈을 통해 유저가 전투를 진행하러 이동할 수 있음을 학습한다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유저가 즐길 수 있는 컨텐츠를 어디에 무엇이 있는지 알려주는 튜토리얼을 진행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9" name="Picture 2" descr="7.png">
            <a:extLst>
              <a:ext uri="{FF2B5EF4-FFF2-40B4-BE49-F238E27FC236}">
                <a16:creationId xmlns:a16="http://schemas.microsoft.com/office/drawing/2014/main" id="{AB544792-AA70-423B-BB83-D337E555F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00AB483-01CB-4183-820A-2299A92D6206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490338-C278-4142-8531-C931CE77ADF4}"/>
              </a:ext>
            </a:extLst>
          </p:cNvPr>
          <p:cNvSpPr/>
          <p:nvPr/>
        </p:nvSpPr>
        <p:spPr>
          <a:xfrm>
            <a:off x="2497972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2C5CC4-67F7-47D9-902D-DEE67564467D}"/>
              </a:ext>
            </a:extLst>
          </p:cNvPr>
          <p:cNvSpPr/>
          <p:nvPr/>
        </p:nvSpPr>
        <p:spPr>
          <a:xfrm>
            <a:off x="3250678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70046AB4-C5E4-47AC-BCE6-877EFF94076C}"/>
              </a:ext>
            </a:extLst>
          </p:cNvPr>
          <p:cNvSpPr/>
          <p:nvPr/>
        </p:nvSpPr>
        <p:spPr>
          <a:xfrm>
            <a:off x="2432303" y="1274920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070A7F-A07F-496F-ADB0-E3B0F46A6068}"/>
              </a:ext>
            </a:extLst>
          </p:cNvPr>
          <p:cNvSpPr/>
          <p:nvPr/>
        </p:nvSpPr>
        <p:spPr>
          <a:xfrm>
            <a:off x="553390" y="2730334"/>
            <a:ext cx="590871" cy="591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5E72D8-3048-4F7E-B3F1-FDE69DF85F40}"/>
              </a:ext>
            </a:extLst>
          </p:cNvPr>
          <p:cNvSpPr/>
          <p:nvPr/>
        </p:nvSpPr>
        <p:spPr>
          <a:xfrm>
            <a:off x="3183930" y="1995017"/>
            <a:ext cx="521168" cy="75004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FBB4375-807F-4672-A778-E337A9D58386}"/>
              </a:ext>
            </a:extLst>
          </p:cNvPr>
          <p:cNvSpPr/>
          <p:nvPr/>
        </p:nvSpPr>
        <p:spPr>
          <a:xfrm>
            <a:off x="4160680" y="2745063"/>
            <a:ext cx="625961" cy="626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공격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440D12A-ADC3-43C9-AB44-222E4ABC7940}"/>
              </a:ext>
            </a:extLst>
          </p:cNvPr>
          <p:cNvSpPr/>
          <p:nvPr/>
        </p:nvSpPr>
        <p:spPr>
          <a:xfrm>
            <a:off x="4356938" y="2347439"/>
            <a:ext cx="625961" cy="2551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포탈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76A09E6-E610-4D6D-958E-1382AD77F075}"/>
              </a:ext>
            </a:extLst>
          </p:cNvPr>
          <p:cNvSpPr/>
          <p:nvPr/>
        </p:nvSpPr>
        <p:spPr>
          <a:xfrm>
            <a:off x="4409334" y="2291362"/>
            <a:ext cx="521168" cy="36727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DE4D5BC-6A82-41CF-A743-ACF0B0977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96D1CD36-FA2C-4104-8D46-34DF8C60B44E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86874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F0F109-C89A-4CBC-97E6-DFC1CEC5CF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챕터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685BB8-004B-4992-AB0D-0F952734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B768E6-D3EC-4465-9E12-F0ABCAA81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AF231A-2749-4DF1-B60A-63FB06A2FA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AE08C33-0C05-4C54-9DF9-FB192C617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929CB25F-767F-4D58-A1A9-265557EBD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162684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유저가 챕터를 선택하게 되면 해당하는 스토리를 박사의 대사를 통해 유저에게 전달함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챕터를 진행하면서 유저에게 필요한 정보를 미리 제공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보상과 기타 스토리를 통해 유저가 원하는 챕터를 선택적으로 플레이하도록 유도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주의 사항이나 위험 요소를 스토리를 통해 전달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9" name="Picture 2" descr="7.png">
            <a:extLst>
              <a:ext uri="{FF2B5EF4-FFF2-40B4-BE49-F238E27FC236}">
                <a16:creationId xmlns:a16="http://schemas.microsoft.com/office/drawing/2014/main" id="{7B6BBB42-235C-433B-87DC-FC621C506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8715C-C941-43F1-B710-107D67C8024C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A62F6A7-601B-4FA0-99E5-F27A157BCF64}"/>
              </a:ext>
            </a:extLst>
          </p:cNvPr>
          <p:cNvSpPr/>
          <p:nvPr/>
        </p:nvSpPr>
        <p:spPr>
          <a:xfrm flipH="1">
            <a:off x="1925925" y="2095214"/>
            <a:ext cx="26615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C97073-21D5-4E3F-A529-BB503D240F3E}"/>
              </a:ext>
            </a:extLst>
          </p:cNvPr>
          <p:cNvSpPr/>
          <p:nvPr/>
        </p:nvSpPr>
        <p:spPr>
          <a:xfrm>
            <a:off x="4071465" y="2161288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6E4541DD-6297-4856-BFF2-2868683E86F6}"/>
              </a:ext>
            </a:extLst>
          </p:cNvPr>
          <p:cNvSpPr/>
          <p:nvPr/>
        </p:nvSpPr>
        <p:spPr>
          <a:xfrm>
            <a:off x="3253090" y="1398503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4CEAF-2D59-4979-BA10-EE3B856E2103}"/>
              </a:ext>
            </a:extLst>
          </p:cNvPr>
          <p:cNvSpPr/>
          <p:nvPr/>
        </p:nvSpPr>
        <p:spPr>
          <a:xfrm>
            <a:off x="1079500" y="2557763"/>
            <a:ext cx="3080271" cy="959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E0194-497B-4F19-88DF-4B012F5DFEA3}"/>
              </a:ext>
            </a:extLst>
          </p:cNvPr>
          <p:cNvSpPr/>
          <p:nvPr/>
        </p:nvSpPr>
        <p:spPr>
          <a:xfrm>
            <a:off x="4159771" y="3124200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7BAE0A-11FC-4B70-9456-3E43902DBA51}"/>
              </a:ext>
            </a:extLst>
          </p:cNvPr>
          <p:cNvSpPr/>
          <p:nvPr/>
        </p:nvSpPr>
        <p:spPr>
          <a:xfrm>
            <a:off x="4159771" y="2717801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50E0E285-4364-4DF9-A6C0-99DB0C644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CD62A235-897E-4DB1-9A68-756D1D9AADA5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6224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85258C-34A0-4AC8-8406-165D701E6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보스 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6180E5-16E8-44C4-AD75-80E9349A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25A4E6-6636-4D87-8423-1ECECACE8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669FE4-153F-4243-844A-33A044967D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28F09E-CA93-4078-9B22-F3B083B7C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A47354E0-2858-4E14-A307-B02316009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81755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룸에 입장 또는 퇴장하기 전에 해당 보스의 대사를 통해 스토리를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보스들의 대사가 게임소개를 반영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스토리의 복선을 위해 의미 심장한 대사를 하나씩 남겨둠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 별 스토리를 가장 효과적으로 전달할 수 있는 방법이라 생각함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룸 마다 스토리를 전달할 경우 게임에 집중력을 침해 할 것이라 생각했다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스테이지 보스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BF0E65E-8231-4189-B364-B7CBE21C989E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8E920BB8-20F5-412B-A6B2-02E5AC80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5791576-6F5E-4D36-938B-C0B24B11065D}"/>
                </a:ext>
              </a:extLst>
            </p:cNvPr>
            <p:cNvSpPr/>
            <p:nvPr/>
          </p:nvSpPr>
          <p:spPr>
            <a:xfrm>
              <a:off x="3999080" y="212525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0167A64-A0D7-41D7-BFC7-106A2A9E49E2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854692A4-1F3E-41B2-A5E4-AF930BCF9A6E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CA6BD1F3-43FD-4096-9B1A-D006B147838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82E36B4-5C70-4F58-B3A4-59DB96BF26EE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2D65E5-EEFC-4D3E-9C89-BF85367436A3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6876DA5-B587-4061-A38E-7E4F9DA4C116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9834AF-FA18-4A1E-AA51-90963824C756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5D7E64F9-81F2-4351-95AC-EBA96EFC120B}"/>
                </a:ext>
              </a:extLst>
            </p:cNvPr>
            <p:cNvSpPr/>
            <p:nvPr/>
          </p:nvSpPr>
          <p:spPr>
            <a:xfrm>
              <a:off x="2736761" y="1495719"/>
              <a:ext cx="1211493" cy="593812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39F57-B34F-4423-AD74-182F01DAFDFC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FC0B79C-5763-4AFD-83CE-63F9A09E6994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55541690-35B0-424E-987B-7F2E0CA496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4F67AFBF-8F2D-4E9A-8B18-81CDA5EF5CB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61098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8EEE9B-1CA4-41DF-A867-54EE1E9B6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22523A-997B-4F2B-8277-4549E8BF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0D5650-A8E0-411B-9C63-D6DC4A0BC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797F25-25FB-4A8D-9903-2B739704E5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81490" y="0"/>
            <a:ext cx="1483136" cy="377825"/>
          </a:xfrm>
        </p:spPr>
        <p:txBody>
          <a:bodyPr/>
          <a:lstStyle/>
          <a:p>
            <a:r>
              <a:rPr lang="ko-KR" altLang="en-US"/>
              <a:t>디자인 컨셉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5C838505-767F-4552-8709-8A616D990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74019"/>
              </p:ext>
            </p:extLst>
          </p:nvPr>
        </p:nvGraphicFramePr>
        <p:xfrm>
          <a:off x="292099" y="1044575"/>
          <a:ext cx="8582025" cy="409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748530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826FA2-8D7A-4FFE-A98E-F25F027F43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90B89282-3C20-437C-A002-8E1D4C396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59055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049840-AB1C-4E2E-A118-1F06000CC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F9F691-E538-42C7-B174-F4BC421C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B54E80-B078-4FBC-97E1-C6E5BE6E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73854168-7229-4BE2-A551-5B44972D6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133726"/>
              </p:ext>
            </p:extLst>
          </p:nvPr>
        </p:nvGraphicFramePr>
        <p:xfrm>
          <a:off x="280987" y="859044"/>
          <a:ext cx="8603933" cy="4571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397693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사건의 발단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주인공을 돕는 박사만이 할 수 있는 기술 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100" dirty="0"/>
                        <a:t>를 스토리로 표현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 요소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해소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E2387E17-2620-4840-A3B3-6418450D0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81490" y="0"/>
            <a:ext cx="1483136" cy="377825"/>
          </a:xfrm>
        </p:spPr>
        <p:txBody>
          <a:bodyPr/>
          <a:lstStyle/>
          <a:p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9F21ACA-71C3-4AA6-B685-424234577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F634AE10-6C73-41C3-AFD2-BE033BF59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93742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6A5718-286A-4549-811B-6611F5A731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71314E-94AE-4647-94AD-A809EFA3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5B229-6C99-4F85-AE5F-9A10CAFE9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C03CFAD-19CF-4871-9943-24F97AEFE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38F2E2-0502-4A3F-917A-3649EC56805A}"/>
              </a:ext>
            </a:extLst>
          </p:cNvPr>
          <p:cNvGrpSpPr/>
          <p:nvPr/>
        </p:nvGrpSpPr>
        <p:grpSpPr>
          <a:xfrm>
            <a:off x="929468" y="656335"/>
            <a:ext cx="6961172" cy="2927053"/>
            <a:chOff x="808429" y="755077"/>
            <a:chExt cx="7234159" cy="304184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40FF2C-13BE-4108-B770-F3A95D95C6B7}"/>
                </a:ext>
              </a:extLst>
            </p:cNvPr>
            <p:cNvGrpSpPr/>
            <p:nvPr/>
          </p:nvGrpSpPr>
          <p:grpSpPr>
            <a:xfrm>
              <a:off x="5381434" y="813928"/>
              <a:ext cx="2661154" cy="2982989"/>
              <a:chOff x="7465235" y="1440341"/>
              <a:chExt cx="3548205" cy="3977318"/>
            </a:xfrm>
          </p:grpSpPr>
          <p:pic>
            <p:nvPicPr>
              <p:cNvPr id="18" name="Picture 2" descr=" ">
                <a:extLst>
                  <a:ext uri="{FF2B5EF4-FFF2-40B4-BE49-F238E27FC236}">
                    <a16:creationId xmlns:a16="http://schemas.microsoft.com/office/drawing/2014/main" id="{BDCE44CF-200E-4A2C-B4C0-916C9751C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96" b="91049" l="10000" r="93774">
                            <a14:foregroundMark x1="37170" y1="37852" x2="33019" y2="42583"/>
                            <a14:foregroundMark x1="43962" y1="10486" x2="55660" y2="9591"/>
                            <a14:foregroundMark x1="55660" y1="9591" x2="62830" y2="15473"/>
                            <a14:foregroundMark x1="62830" y1="15473" x2="63208" y2="17519"/>
                            <a14:foregroundMark x1="59811" y1="10102" x2="54151" y2="8696"/>
                            <a14:foregroundMark x1="63396" y1="11125" x2="59811" y2="9591"/>
                            <a14:foregroundMark x1="50377" y1="12404" x2="46792" y2="21228"/>
                            <a14:foregroundMark x1="46792" y1="21228" x2="50189" y2="29668"/>
                            <a14:foregroundMark x1="50189" y1="29668" x2="51509" y2="30691"/>
                            <a14:foregroundMark x1="52075" y1="20205" x2="57170" y2="42967"/>
                            <a14:foregroundMark x1="57170" y1="42967" x2="62075" y2="52685"/>
                            <a14:foregroundMark x1="62075" y1="52685" x2="62264" y2="54348"/>
                            <a14:foregroundMark x1="53396" y1="38875" x2="46415" y2="51918"/>
                            <a14:foregroundMark x1="46415" y1="51918" x2="46415" y2="59591"/>
                            <a14:foregroundMark x1="46415" y1="59591" x2="50000" y2="65857"/>
                            <a14:foregroundMark x1="53396" y1="45013" x2="47547" y2="52685"/>
                            <a14:foregroundMark x1="47547" y1="52685" x2="45660" y2="66368"/>
                            <a14:foregroundMark x1="45660" y1="66368" x2="48491" y2="73146"/>
                            <a14:foregroundMark x1="48491" y1="73146" x2="54340" y2="75575"/>
                            <a14:foregroundMark x1="67358" y1="44629" x2="66981" y2="62532"/>
                            <a14:foregroundMark x1="66981" y1="62532" x2="55660" y2="82225"/>
                            <a14:foregroundMark x1="73019" y1="42839" x2="70566" y2="59719"/>
                            <a14:foregroundMark x1="70566" y1="59719" x2="64340" y2="69437"/>
                            <a14:foregroundMark x1="64340" y1="69437" x2="63585" y2="68670"/>
                            <a14:foregroundMark x1="73962" y1="38875" x2="78491" y2="45141"/>
                            <a14:foregroundMark x1="78491" y1="45141" x2="81132" y2="60997"/>
                            <a14:foregroundMark x1="81132" y1="60997" x2="76981" y2="73018"/>
                            <a14:foregroundMark x1="78302" y1="42711" x2="84340" y2="61765"/>
                            <a14:foregroundMark x1="84340" y1="61765" x2="83019" y2="77110"/>
                            <a14:foregroundMark x1="83019" y1="77110" x2="67736" y2="91432"/>
                            <a14:foregroundMark x1="77925" y1="31458" x2="88113" y2="37468"/>
                            <a14:foregroundMark x1="88113" y1="37468" x2="90755" y2="41176"/>
                            <a14:foregroundMark x1="84340" y1="34143" x2="75094" y2="28900"/>
                            <a14:foregroundMark x1="87736" y1="49233" x2="88491" y2="53197"/>
                            <a14:foregroundMark x1="89623" y1="45524" x2="91132" y2="53836"/>
                            <a14:foregroundMark x1="56226" y1="35550" x2="41698" y2="43862"/>
                            <a14:foregroundMark x1="41698" y1="43862" x2="38302" y2="53964"/>
                            <a14:foregroundMark x1="38302" y1="53964" x2="38868" y2="54604"/>
                            <a14:foregroundMark x1="46792" y1="34783" x2="35472" y2="38107"/>
                            <a14:foregroundMark x1="35472" y1="38107" x2="30000" y2="45780"/>
                            <a14:foregroundMark x1="30000" y1="45780" x2="30943" y2="46675"/>
                            <a14:foregroundMark x1="42642" y1="34271" x2="32830" y2="40153"/>
                            <a14:foregroundMark x1="32830" y1="40153" x2="33962" y2="41688"/>
                            <a14:foregroundMark x1="48113" y1="34655" x2="43585" y2="20077"/>
                            <a14:foregroundMark x1="45849" y1="25064" x2="41698" y2="18031"/>
                            <a14:foregroundMark x1="41698" y1="18031" x2="41321" y2="16113"/>
                            <a14:foregroundMark x1="41698" y1="24297" x2="40189" y2="16113"/>
                            <a14:foregroundMark x1="44528" y1="18159" x2="42264" y2="15729"/>
                            <a14:foregroundMark x1="41509" y1="14962" x2="41321" y2="19949"/>
                            <a14:foregroundMark x1="39811" y1="13299" x2="38679" y2="18670"/>
                            <a14:foregroundMark x1="39245" y1="12916" x2="39623" y2="20844"/>
                            <a14:foregroundMark x1="39623" y1="20844" x2="41321" y2="21228"/>
                            <a14:foregroundMark x1="39434" y1="15345" x2="46415" y2="19437"/>
                            <a14:foregroundMark x1="39623" y1="13043" x2="39623" y2="20332"/>
                            <a14:foregroundMark x1="39623" y1="20332" x2="43019" y2="20205"/>
                            <a14:foregroundMark x1="39057" y1="13811" x2="40000" y2="20077"/>
                            <a14:foregroundMark x1="38113" y1="11381" x2="38491" y2="16368"/>
                            <a14:foregroundMark x1="38302" y1="14194" x2="37358" y2="14962"/>
                            <a14:foregroundMark x1="37358" y1="14962" x2="38113" y2="14706"/>
                            <a14:foregroundMark x1="40189" y1="12788" x2="42642" y2="12148"/>
                            <a14:foregroundMark x1="44528" y1="11125" x2="50377" y2="9974"/>
                            <a14:foregroundMark x1="53019" y1="9207" x2="57170" y2="8951"/>
                            <a14:foregroundMark x1="58491" y1="9079" x2="59057" y2="12020"/>
                            <a14:foregroundMark x1="37736" y1="46931" x2="43585" y2="71995"/>
                            <a14:foregroundMark x1="36038" y1="50767" x2="37547" y2="68542"/>
                            <a14:foregroundMark x1="37547" y1="68542" x2="40755" y2="76215"/>
                            <a14:foregroundMark x1="40755" y1="76215" x2="41321" y2="76471"/>
                            <a14:foregroundMark x1="41132" y1="61509" x2="41698" y2="87852"/>
                            <a14:foregroundMark x1="40000" y1="67775" x2="39245" y2="89386"/>
                            <a14:foregroundMark x1="58491" y1="68414" x2="56038" y2="87468"/>
                            <a14:foregroundMark x1="39245" y1="60870" x2="25472" y2="52558"/>
                            <a14:foregroundMark x1="25472" y1="52558" x2="22642" y2="47698"/>
                            <a14:foregroundMark x1="34906" y1="60486" x2="24528" y2="56522"/>
                            <a14:foregroundMark x1="24528" y1="56522" x2="19434" y2="49105"/>
                            <a14:foregroundMark x1="33962" y1="40921" x2="27925" y2="32225"/>
                            <a14:foregroundMark x1="39623" y1="34271" x2="32264" y2="34271"/>
                            <a14:foregroundMark x1="43019" y1="33632" x2="33019" y2="33887"/>
                            <a14:foregroundMark x1="84528" y1="57161" x2="93208" y2="61125"/>
                            <a14:foregroundMark x1="93208" y1="61125" x2="93585" y2="65473"/>
                            <a14:foregroundMark x1="93774" y1="60486" x2="93019" y2="60486"/>
                            <a14:foregroundMark x1="40566" y1="21611" x2="36604" y2="16368"/>
                            <a14:foregroundMark x1="38302" y1="17008" x2="37170" y2="1355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7"/>
              <a:stretch/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D954C4-7632-40EB-9A62-0C7D482B8651}"/>
                  </a:ext>
                </a:extLst>
              </p:cNvPr>
              <p:cNvSpPr txBox="1"/>
              <p:nvPr/>
            </p:nvSpPr>
            <p:spPr>
              <a:xfrm>
                <a:off x="7465235" y="4771326"/>
                <a:ext cx="3214455" cy="639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튜토리얼 정리 디자인 컨셉</a:t>
                </a:r>
                <a:endParaRPr lang="en-US" altLang="ko-KR" sz="1200" dirty="0"/>
              </a:p>
              <a:p>
                <a:r>
                  <a:rPr lang="en-US" altLang="ko-KR" sz="1200" dirty="0"/>
                  <a:t>- &gt; </a:t>
                </a:r>
                <a:r>
                  <a:rPr lang="ko-KR" altLang="en-US" sz="1200" dirty="0"/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D9C646D-67CF-460D-A7DE-EA0989E55EB4}"/>
                  </a:ext>
                </a:extLst>
              </p:cNvPr>
              <p:cNvSpPr/>
              <p:nvPr/>
            </p:nvSpPr>
            <p:spPr>
              <a:xfrm>
                <a:off x="7465235" y="1440341"/>
                <a:ext cx="3548205" cy="3977318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1F66B3A-35CD-4AAE-A754-651488A415B0}"/>
                </a:ext>
              </a:extLst>
            </p:cNvPr>
            <p:cNvGrpSpPr/>
            <p:nvPr/>
          </p:nvGrpSpPr>
          <p:grpSpPr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715008C-1BF0-4ED3-B2D7-CED18C9F2EB9}"/>
                  </a:ext>
                </a:extLst>
              </p:cNvPr>
              <p:cNvGrpSpPr/>
              <p:nvPr/>
            </p:nvGrpSpPr>
            <p:grpSpPr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16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0019A11A-0D85-427E-970E-1244F1096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961" b="90039" l="9872" r="89945">
                              <a14:foregroundMark x1="49543" y1="11643" x2="55759" y2="11514"/>
                              <a14:foregroundMark x1="65814" y1="88616" x2="70384" y2="900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4993" y="879231"/>
                  <a:ext cx="2449701" cy="3461826"/>
                </a:xfrm>
                <a:prstGeom prst="rect">
                  <a:avLst/>
                </a:prstGeom>
              </p:spPr>
            </p:pic>
            <p:pic>
              <p:nvPicPr>
                <p:cNvPr id="17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2A101821-1304-4F4C-A21B-7B29ED6FE9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972" b="94920" l="9840" r="89894">
                              <a14:foregroundMark x1="47340" y1="11289" x2="51330" y2="12888"/>
                              <a14:foregroundMark x1="66888" y1="77799" x2="67154" y2="93979"/>
                              <a14:foregroundMark x1="38032" y1="68297" x2="35505" y2="87018"/>
                              <a14:foregroundMark x1="29521" y1="91063" x2="41356" y2="85701"/>
                              <a14:foregroundMark x1="41622" y1="84666" x2="41888" y2="87018"/>
                              <a14:foregroundMark x1="70479" y1="94920" x2="69947" y2="86830"/>
                              <a14:foregroundMark x1="41356" y1="88993" x2="32846" y2="90499"/>
                              <a14:foregroundMark x1="41223" y1="86265" x2="41356" y2="87770"/>
                              <a14:foregroundMark x1="67819" y1="19003" x2="69415" y2="1514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879231"/>
                  <a:ext cx="2449006" cy="3461826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822CBB-BB14-4234-A336-2D0669A32583}"/>
                  </a:ext>
                </a:extLst>
              </p:cNvPr>
              <p:cNvSpPr txBox="1"/>
              <p:nvPr/>
            </p:nvSpPr>
            <p:spPr>
              <a:xfrm>
                <a:off x="1912597" y="4681459"/>
                <a:ext cx="3232224" cy="41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50" dirty="0"/>
                  <a:t>메인 정리 기본 디자인 컨셉</a:t>
                </a:r>
              </a:p>
            </p:txBody>
          </p:sp>
          <p:pic>
            <p:nvPicPr>
              <p:cNvPr id="13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F04D4E97-B748-4FD8-9B9C-4CC14A478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backgroundMark x1="33200" y1="26301" x2="48800" y2="31505"/>
                            <a14:backgroundMark x1="48800" y1="31505" x2="61600" y2="41210"/>
                            <a14:backgroundMark x1="61600" y1="41210" x2="69400" y2="56399"/>
                            <a14:backgroundMark x1="69400" y1="56399" x2="64600" y2="83685"/>
                            <a14:backgroundMark x1="64600" y1="83685" x2="48200" y2="89170"/>
                            <a14:backgroundMark x1="48200" y1="89170" x2="32000" y2="83826"/>
                            <a14:backgroundMark x1="32000" y1="83826" x2="14800" y2="87201"/>
                            <a14:backgroundMark x1="14800" y1="87201" x2="6800" y2="74543"/>
                            <a14:backgroundMark x1="6800" y1="74543" x2="7600" y2="39944"/>
                            <a14:backgroundMark x1="7600" y1="39944" x2="19600" y2="30380"/>
                            <a14:backgroundMark x1="19600" y1="30380" x2="33400" y2="26723"/>
                            <a14:backgroundMark x1="48800" y1="37834" x2="55000" y2="75949"/>
                            <a14:backgroundMark x1="55000" y1="75949" x2="40800" y2="83826"/>
                            <a14:backgroundMark x1="40800" y1="83826" x2="22400" y2="85795"/>
                            <a14:backgroundMark x1="22400" y1="85795" x2="4800" y2="81013"/>
                            <a14:backgroundMark x1="4800" y1="81013" x2="6400" y2="53727"/>
                            <a14:backgroundMark x1="6400" y1="53727" x2="11400" y2="41210"/>
                            <a14:backgroundMark x1="11400" y1="41210" x2="20400" y2="30520"/>
                            <a14:backgroundMark x1="20400" y1="30520" x2="37200" y2="27848"/>
                            <a14:backgroundMark x1="37200" y1="27848" x2="48000" y2="37975"/>
                            <a14:backgroundMark x1="48000" y1="37975" x2="48800" y2="382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6" r="35859" b="14698"/>
              <a:stretch/>
            </p:blipFill>
            <p:spPr>
              <a:xfrm>
                <a:off x="5643527" y="1759627"/>
                <a:ext cx="1660839" cy="2228850"/>
              </a:xfrm>
              <a:prstGeom prst="rect">
                <a:avLst/>
              </a:prstGeom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73F29E72-845B-4991-96E3-1397614CA213}"/>
                  </a:ext>
                </a:extLst>
              </p:cNvPr>
              <p:cNvSpPr/>
              <p:nvPr/>
            </p:nvSpPr>
            <p:spPr>
              <a:xfrm>
                <a:off x="5074465" y="2578776"/>
                <a:ext cx="809625" cy="619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99F0114-D686-4775-9C55-11ADE45215C3}"/>
                  </a:ext>
                </a:extLst>
              </p:cNvPr>
              <p:cNvSpPr/>
              <p:nvPr/>
            </p:nvSpPr>
            <p:spPr>
              <a:xfrm>
                <a:off x="1912597" y="1298101"/>
                <a:ext cx="5113257" cy="3977318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FA97DF-E37C-4D30-9905-8CAB46A1EF24}"/>
              </a:ext>
            </a:extLst>
          </p:cNvPr>
          <p:cNvSpPr txBox="1"/>
          <p:nvPr/>
        </p:nvSpPr>
        <p:spPr>
          <a:xfrm>
            <a:off x="4059234" y="2830325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SD</a:t>
            </a:r>
            <a:r>
              <a:rPr lang="ko-KR" altLang="en-US" sz="1350" dirty="0"/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BC7C435-594E-4A0F-944B-3E20A71E7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96776"/>
              </p:ext>
            </p:extLst>
          </p:nvPr>
        </p:nvGraphicFramePr>
        <p:xfrm>
          <a:off x="292573" y="3725285"/>
          <a:ext cx="8558853" cy="15383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699726152"/>
                    </a:ext>
                  </a:extLst>
                </a:gridCol>
              </a:tblGrid>
              <a:tr h="3374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6276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 기술을 가진 사이보그 군인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미래의 기술과 과거의 기술이 합쳐진 형태의 신체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 장치를 부각시키는 디자인을 사용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튜토리얼에서</a:t>
                      </a:r>
                      <a:r>
                        <a:rPr lang="ko-KR" altLang="en-US" sz="1100" dirty="0"/>
                        <a:t> 사용될 비슷하지만 조금 더 미래 기술이라고 생각할 만한 디자인의 코스튬 필요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707096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C526D59-50B3-4200-8DCC-867C3C6362F0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디자인 컨셉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44A22F97-1650-4F22-BF6E-0A299B695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20F90CAB-8681-461A-BFA1-F5600E87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98843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95636C9-5E7B-4B2C-935A-F8A2B3D2A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A5FDAA-DA22-4F68-8AF2-FDD6CCE6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57DBD-4022-4FD8-B65F-1FBCA1FD3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E6391A-F1ED-43D0-A781-85EEF10BB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169DC55-0595-4260-97F7-FA372294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23534"/>
              </p:ext>
            </p:extLst>
          </p:nvPr>
        </p:nvGraphicFramePr>
        <p:xfrm>
          <a:off x="292573" y="2857500"/>
          <a:ext cx="8558853" cy="234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038822398"/>
                    </a:ext>
                  </a:extLst>
                </a:gridCol>
              </a:tblGrid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90893"/>
                  </a:ext>
                </a:extLst>
              </a:tr>
              <a:tr h="65927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718093"/>
                  </a:ext>
                </a:extLst>
              </a:tr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17959"/>
                  </a:ext>
                </a:extLst>
              </a:tr>
              <a:tr h="10707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1178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B0520DE5-FD0F-483B-AB19-4CFEF2DB2194}"/>
              </a:ext>
            </a:extLst>
          </p:cNvPr>
          <p:cNvGrpSpPr/>
          <p:nvPr/>
        </p:nvGrpSpPr>
        <p:grpSpPr>
          <a:xfrm>
            <a:off x="2081884" y="736810"/>
            <a:ext cx="4980231" cy="2050629"/>
            <a:chOff x="899161" y="1345195"/>
            <a:chExt cx="7345679" cy="30246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F5FF179-28CF-4A39-9AB9-B588FF2A8B73}"/>
                </a:ext>
              </a:extLst>
            </p:cNvPr>
            <p:cNvGrpSpPr/>
            <p:nvPr/>
          </p:nvGrpSpPr>
          <p:grpSpPr>
            <a:xfrm>
              <a:off x="899161" y="1345195"/>
              <a:ext cx="2374256" cy="3024611"/>
              <a:chOff x="1304925" y="879231"/>
              <a:chExt cx="3165675" cy="4032815"/>
            </a:xfrm>
          </p:grpSpPr>
          <p:pic>
            <p:nvPicPr>
              <p:cNvPr id="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F1A7403-9919-4FA7-8601-7AD08B84C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20" b="93217" l="5707" r="93071">
                            <a14:foregroundMark x1="42391" y1="12473" x2="41712" y2="7768"/>
                            <a14:foregroundMark x1="37772" y1="17615" x2="36141" y2="27462"/>
                            <a14:foregroundMark x1="36005" y1="21116" x2="32201" y2="27352"/>
                            <a14:foregroundMark x1="88315" y1="80635" x2="90353" y2="86871"/>
                            <a14:foregroundMark x1="11005" y1="80635" x2="5842" y2="83042"/>
                            <a14:foregroundMark x1="11141" y1="84792" x2="15082" y2="91357"/>
                            <a14:foregroundMark x1="15082" y1="91357" x2="23777" y2="93326"/>
                            <a14:foregroundMark x1="23777" y1="93326" x2="23777" y2="93326"/>
                            <a14:foregroundMark x1="86549" y1="11050" x2="87908" y2="24945"/>
                            <a14:foregroundMark x1="90353" y1="8753" x2="93071" y2="7877"/>
                            <a14:foregroundMark x1="79348" y1="3720" x2="79212" y2="8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1217" y="879231"/>
                <a:ext cx="2945290" cy="36576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65495F-B47F-4E8D-9203-B8EB83EB7645}"/>
                  </a:ext>
                </a:extLst>
              </p:cNvPr>
              <p:cNvSpPr txBox="1"/>
              <p:nvPr/>
            </p:nvSpPr>
            <p:spPr>
              <a:xfrm>
                <a:off x="1739576" y="4422534"/>
                <a:ext cx="2191620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대기 화면 </a:t>
                </a:r>
                <a:r>
                  <a:rPr lang="en-US" altLang="ko-KR" sz="800" dirty="0"/>
                  <a:t>NPC </a:t>
                </a:r>
                <a:r>
                  <a:rPr lang="ko-KR" altLang="en-US" sz="800" dirty="0"/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3DED96F-6C34-454C-A0ED-A95B616C58F1}"/>
                  </a:ext>
                </a:extLst>
              </p:cNvPr>
              <p:cNvSpPr/>
              <p:nvPr/>
            </p:nvSpPr>
            <p:spPr>
              <a:xfrm>
                <a:off x="1304925" y="934728"/>
                <a:ext cx="3165675" cy="3977318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2777E2-722E-41D0-9785-876A8644D361}"/>
                </a:ext>
              </a:extLst>
            </p:cNvPr>
            <p:cNvGrpSpPr/>
            <p:nvPr/>
          </p:nvGrpSpPr>
          <p:grpSpPr>
            <a:xfrm>
              <a:off x="3684985" y="1386817"/>
              <a:ext cx="4559855" cy="2982989"/>
              <a:chOff x="4913313" y="934728"/>
              <a:chExt cx="6079807" cy="3977318"/>
            </a:xfrm>
          </p:grpSpPr>
          <p:pic>
            <p:nvPicPr>
              <p:cNvPr id="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B7A18886-E83B-4523-BAE2-1F8F23E863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863" b="93478" l="9375" r="89915">
                            <a14:foregroundMark x1="89631" y1="63545" x2="89773" y2="68896"/>
                            <a14:foregroundMark x1="82670" y1="87291" x2="83239" y2="91304"/>
                            <a14:foregroundMark x1="58381" y1="90468" x2="54830" y2="92308"/>
                            <a14:foregroundMark x1="79261" y1="92977" x2="81108" y2="92809"/>
                            <a14:foregroundMark x1="68324" y1="8863" x2="70455" y2="9365"/>
                            <a14:foregroundMark x1="82528" y1="21739" x2="81534" y2="20903"/>
                            <a14:foregroundMark x1="55682" y1="93478" x2="55256" y2="93478"/>
                            <a14:backgroundMark x1="27983" y1="10368" x2="25710" y2="18562"/>
                            <a14:backgroundMark x1="25710" y1="18562" x2="26136" y2="91806"/>
                            <a14:backgroundMark x1="31534" y1="12375" x2="31960" y2="21739"/>
                            <a14:backgroundMark x1="31960" y1="21739" x2="30114" y2="29933"/>
                            <a14:backgroundMark x1="43182" y1="25753" x2="41903" y2="41304"/>
                            <a14:backgroundMark x1="41903" y1="41304" x2="38352" y2="48328"/>
                            <a14:backgroundMark x1="38352" y1="48328" x2="32386" y2="541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3"/>
              <a:stretch/>
            </p:blipFill>
            <p:spPr>
              <a:xfrm>
                <a:off x="4913313" y="1257300"/>
                <a:ext cx="1721049" cy="280987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14FAC-A0BF-4F37-8BAC-6E9F8D53C9DC}"/>
                  </a:ext>
                </a:extLst>
              </p:cNvPr>
              <p:cNvSpPr txBox="1"/>
              <p:nvPr/>
            </p:nvSpPr>
            <p:spPr>
              <a:xfrm>
                <a:off x="5010150" y="4067175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던전 보스 컨셉</a:t>
                </a:r>
              </a:p>
            </p:txBody>
          </p:sp>
          <p:pic>
            <p:nvPicPr>
              <p:cNvPr id="14" name="Picture 2" descr="관련 이미지">
                <a:extLst>
                  <a:ext uri="{FF2B5EF4-FFF2-40B4-BE49-F238E27FC236}">
                    <a16:creationId xmlns:a16="http://schemas.microsoft.com/office/drawing/2014/main" id="{4CF2E2EE-A6C3-44A5-8ADE-5DE19B4301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6A5832-807F-4F18-A5C7-977A0247E9C8}"/>
                  </a:ext>
                </a:extLst>
              </p:cNvPr>
              <p:cNvSpPr txBox="1"/>
              <p:nvPr/>
            </p:nvSpPr>
            <p:spPr>
              <a:xfrm>
                <a:off x="8067942" y="3697843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33614B-5D07-4D68-9E45-6658726764AB}"/>
                  </a:ext>
                </a:extLst>
              </p:cNvPr>
              <p:cNvSpPr/>
              <p:nvPr/>
            </p:nvSpPr>
            <p:spPr>
              <a:xfrm>
                <a:off x="4913313" y="934728"/>
                <a:ext cx="6079807" cy="3977318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2F32984B-A6FF-4267-BD62-FEC536D6B110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디자인 컨셉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0841BAC2-BDB7-4CD6-B213-338C74D9F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AB8C93A-E52A-4FC1-B644-96CF624F5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60552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CC24C40-93BA-493B-AD05-31B0699C9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7CF6D-5E7B-43FE-AE2B-44AEF299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46" y="0"/>
            <a:ext cx="1526684" cy="377252"/>
          </a:xfrm>
        </p:spPr>
        <p:txBody>
          <a:bodyPr/>
          <a:lstStyle/>
          <a:p>
            <a:r>
              <a:rPr lang="ko-KR" altLang="en-US" dirty="0"/>
              <a:t>디자인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3BA205-6729-4608-9943-4E8D00DE56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A82E49-08A5-4406-94E9-2D422E55F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F02AD9F-14A3-466C-97D1-BAFC4FD72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EED2564-A977-4000-A1EB-9110067D20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5180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graphicFrame>
        <p:nvGraphicFramePr>
          <p:cNvPr id="8" name="Google Shape;141;p8">
            <a:extLst>
              <a:ext uri="{FF2B5EF4-FFF2-40B4-BE49-F238E27FC236}">
                <a16:creationId xmlns:a16="http://schemas.microsoft.com/office/drawing/2014/main" id="{0AEC08FD-95C0-485C-9C89-C487D54F1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037737"/>
              </p:ext>
            </p:extLst>
          </p:nvPr>
        </p:nvGraphicFramePr>
        <p:xfrm>
          <a:off x="244758" y="755077"/>
          <a:ext cx="4279900" cy="2554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1BFA1C3-B669-453F-8AC5-E0AC85FBCC7A}"/>
              </a:ext>
            </a:extLst>
          </p:cNvPr>
          <p:cNvSpPr/>
          <p:nvPr/>
        </p:nvSpPr>
        <p:spPr>
          <a:xfrm>
            <a:off x="255869" y="755078"/>
            <a:ext cx="4268788" cy="2554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5B263-1DBC-44CA-BFB6-D76C1FBF70AC}"/>
              </a:ext>
            </a:extLst>
          </p:cNvPr>
          <p:cNvSpPr/>
          <p:nvPr/>
        </p:nvSpPr>
        <p:spPr>
          <a:xfrm>
            <a:off x="629174" y="1065402"/>
            <a:ext cx="939567" cy="195463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0BFA7-C8E3-4899-BE31-6D20E7EEFC33}"/>
              </a:ext>
            </a:extLst>
          </p:cNvPr>
          <p:cNvSpPr txBox="1"/>
          <p:nvPr/>
        </p:nvSpPr>
        <p:spPr>
          <a:xfrm>
            <a:off x="4524657" y="1516189"/>
            <a:ext cx="4543231" cy="10320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19</a:t>
            </a:r>
            <a:r>
              <a:rPr lang="ko-KR" altLang="en-US" sz="1200" dirty="0"/>
              <a:t>년도 설문조사 결과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90%</a:t>
            </a:r>
            <a:r>
              <a:rPr lang="ko-KR" altLang="en-US" sz="1000" dirty="0"/>
              <a:t>가 모바일 게임을 플레이 한다고 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다음으로 </a:t>
            </a:r>
            <a:r>
              <a:rPr lang="en-US" altLang="ko-KR" sz="1000" dirty="0"/>
              <a:t>PC, </a:t>
            </a:r>
            <a:r>
              <a:rPr lang="ko-KR" altLang="en-US" sz="1000" dirty="0"/>
              <a:t>콘솔</a:t>
            </a:r>
            <a:r>
              <a:rPr lang="en-US" altLang="ko-KR" sz="1000" dirty="0"/>
              <a:t>, </a:t>
            </a:r>
            <a:r>
              <a:rPr lang="ko-KR" altLang="en-US" sz="1000" dirty="0"/>
              <a:t>아케이드 순 </a:t>
            </a:r>
            <a:r>
              <a:rPr lang="en-US" altLang="ko-KR" sz="1000" dirty="0"/>
              <a:t>( </a:t>
            </a:r>
            <a:r>
              <a:rPr lang="ko-KR" altLang="en-US" sz="1000" dirty="0"/>
              <a:t>복수 응답 가능 </a:t>
            </a:r>
            <a:r>
              <a:rPr lang="en-US" altLang="ko-KR" sz="10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게임이 아닌 인터넷 접속 플랫폼으로 </a:t>
            </a:r>
            <a:r>
              <a:rPr lang="en-US" altLang="ko-KR" sz="1000" dirty="0"/>
              <a:t>97%</a:t>
            </a:r>
            <a:r>
              <a:rPr lang="ko-KR" altLang="en-US" sz="1000" dirty="0"/>
              <a:t>가 스마트폰을 이용한다고 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95D4C6-9E4F-40FE-9E95-279886B0D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5"/>
          <a:stretch/>
        </p:blipFill>
        <p:spPr>
          <a:xfrm>
            <a:off x="292099" y="3439650"/>
            <a:ext cx="4188893" cy="17615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25DF7-2707-40BA-810B-30E18C3A7C92}"/>
              </a:ext>
            </a:extLst>
          </p:cNvPr>
          <p:cNvSpPr/>
          <p:nvPr/>
        </p:nvSpPr>
        <p:spPr>
          <a:xfrm>
            <a:off x="255869" y="3397773"/>
            <a:ext cx="4268788" cy="1871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991D2-B87E-4556-9219-52008931CF91}"/>
              </a:ext>
            </a:extLst>
          </p:cNvPr>
          <p:cNvSpPr txBox="1"/>
          <p:nvPr/>
        </p:nvSpPr>
        <p:spPr>
          <a:xfrm>
            <a:off x="4524657" y="3827456"/>
            <a:ext cx="4506362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24.1%</a:t>
            </a:r>
            <a:r>
              <a:rPr lang="ko-KR" altLang="en-US" sz="1000" dirty="0"/>
              <a:t>가 퍼즐장르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15.7%</a:t>
            </a:r>
            <a:r>
              <a:rPr lang="ko-KR" altLang="en-US" sz="1000" dirty="0"/>
              <a:t>가 </a:t>
            </a:r>
            <a:r>
              <a:rPr lang="en-US" altLang="ko-KR" sz="1000" dirty="0"/>
              <a:t>RPG </a:t>
            </a:r>
            <a:r>
              <a:rPr lang="ko-KR" altLang="en-US" sz="1000" dirty="0"/>
              <a:t>게임을 이용한다 응답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한판 한판이 짧아 </a:t>
            </a:r>
            <a:r>
              <a:rPr lang="en-US" altLang="ko-KR" sz="1000" dirty="0"/>
              <a:t>40~50</a:t>
            </a:r>
            <a:r>
              <a:rPr lang="ko-KR" altLang="en-US" sz="1000" dirty="0"/>
              <a:t>대 성인에서 높은 선호도를 보인다 생각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RPG / MORPG / MMORPG</a:t>
            </a:r>
            <a:r>
              <a:rPr lang="ko-KR" altLang="en-US" sz="1000" dirty="0"/>
              <a:t>가 매출 순위도 높고 기존 인기 </a:t>
            </a:r>
            <a:r>
              <a:rPr lang="en-US" altLang="ko-KR" sz="1000" dirty="0"/>
              <a:t>IP</a:t>
            </a:r>
            <a:r>
              <a:rPr lang="ko-KR" altLang="en-US" sz="1000" dirty="0"/>
              <a:t>를 활용해</a:t>
            </a:r>
            <a:br>
              <a:rPr lang="en-US" altLang="ko-KR" sz="1000" dirty="0"/>
            </a:br>
            <a:r>
              <a:rPr lang="ko-KR" altLang="en-US" sz="1000" dirty="0"/>
              <a:t>해당 </a:t>
            </a:r>
            <a:r>
              <a:rPr lang="en-US" altLang="ko-KR" sz="1000" dirty="0"/>
              <a:t>IP</a:t>
            </a:r>
            <a:r>
              <a:rPr lang="ko-KR" altLang="en-US" sz="1000" dirty="0"/>
              <a:t>를 알고 있던 </a:t>
            </a:r>
            <a:r>
              <a:rPr lang="en-US" altLang="ko-KR" sz="1000" dirty="0"/>
              <a:t>30 ~ 50 </a:t>
            </a:r>
            <a:r>
              <a:rPr lang="ko-KR" altLang="en-US" sz="1000" dirty="0"/>
              <a:t>대에 높은 충성도를 보인다 판단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83995-346B-45CD-A990-4C0731D8C1D0}"/>
              </a:ext>
            </a:extLst>
          </p:cNvPr>
          <p:cNvSpPr txBox="1"/>
          <p:nvPr/>
        </p:nvSpPr>
        <p:spPr>
          <a:xfrm>
            <a:off x="4815281" y="267608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FE38C-E89B-4C34-9531-5C34AF13F448}"/>
              </a:ext>
            </a:extLst>
          </p:cNvPr>
          <p:cNvSpPr txBox="1"/>
          <p:nvPr/>
        </p:nvSpPr>
        <p:spPr>
          <a:xfrm>
            <a:off x="4815281" y="267841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FA772F-BD87-40E7-9887-23E33F5DDAC2}"/>
              </a:ext>
            </a:extLst>
          </p:cNvPr>
          <p:cNvSpPr txBox="1"/>
          <p:nvPr/>
        </p:nvSpPr>
        <p:spPr>
          <a:xfrm>
            <a:off x="4815281" y="4855169"/>
            <a:ext cx="4335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 </a:t>
            </a:r>
            <a:r>
              <a:rPr lang="ko-KR" altLang="en-US" sz="1200" b="1" dirty="0"/>
              <a:t>퍼즐 처럼 한판 한판이 짧은 </a:t>
            </a:r>
            <a:r>
              <a:rPr lang="en-US" altLang="ko-KR" sz="1200" b="1" dirty="0"/>
              <a:t>RPG </a:t>
            </a:r>
            <a:r>
              <a:rPr lang="ko-KR" altLang="en-US" sz="1200" b="1" dirty="0"/>
              <a:t>게임을 만들고 싶었음 </a:t>
            </a:r>
            <a:r>
              <a:rPr lang="en-US" altLang="ko-KR" sz="1200" b="1" dirty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20225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B475A0-4745-4089-9C7B-90B14D36F5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962971-FA11-4C9B-86FA-79386144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D0C314-2DDC-4ACA-AFB5-2975810EA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02A68D-6DE8-42B6-9F6A-C75F72A5AB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70766F4-05DF-4C14-8800-726D38D22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83505"/>
              </p:ext>
            </p:extLst>
          </p:nvPr>
        </p:nvGraphicFramePr>
        <p:xfrm>
          <a:off x="302137" y="3601085"/>
          <a:ext cx="8561949" cy="1492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949">
                  <a:extLst>
                    <a:ext uri="{9D8B030D-6E8A-4147-A177-3AD203B41FA5}">
                      <a16:colId xmlns:a16="http://schemas.microsoft.com/office/drawing/2014/main" val="3716736860"/>
                    </a:ext>
                  </a:extLst>
                </a:gridCol>
              </a:tblGrid>
              <a:tr h="30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231902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94170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F662E1A-434D-4D82-AA70-729C2E158943}"/>
              </a:ext>
            </a:extLst>
          </p:cNvPr>
          <p:cNvGrpSpPr/>
          <p:nvPr/>
        </p:nvGrpSpPr>
        <p:grpSpPr>
          <a:xfrm>
            <a:off x="391212" y="800417"/>
            <a:ext cx="8337841" cy="2667000"/>
            <a:chOff x="1003759" y="1595120"/>
            <a:chExt cx="11117121" cy="3556000"/>
          </a:xfrm>
        </p:grpSpPr>
        <p:pic>
          <p:nvPicPr>
            <p:cNvPr id="10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11510E9F-34E0-4D67-8105-3540CF6BE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11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DB1CE0C7-B04F-4E68-AF73-38C6A314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12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F7C495CC-02D9-47BE-8448-274D1E6E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13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DCFDC9B-F27C-490B-8C65-48DBE2A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BBB3D3-CE76-48E9-AFC6-AF78FC42C7D6}"/>
                </a:ext>
              </a:extLst>
            </p:cNvPr>
            <p:cNvSpPr txBox="1"/>
            <p:nvPr/>
          </p:nvSpPr>
          <p:spPr>
            <a:xfrm>
              <a:off x="1341120" y="4653280"/>
              <a:ext cx="17829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화학 </a:t>
              </a:r>
              <a:r>
                <a:rPr lang="en-US" altLang="ko-KR" sz="1350" dirty="0"/>
                <a:t>or</a:t>
              </a:r>
              <a:r>
                <a:rPr lang="ko-KR" altLang="en-US" sz="1350" dirty="0"/>
                <a:t> 에너지</a:t>
              </a:r>
              <a:endParaRPr lang="en-US" altLang="ko-KR" sz="13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208279-7F7A-4438-A4CC-ECB57C76022A}"/>
                </a:ext>
              </a:extLst>
            </p:cNvPr>
            <p:cNvSpPr txBox="1"/>
            <p:nvPr/>
          </p:nvSpPr>
          <p:spPr>
            <a:xfrm>
              <a:off x="3905742" y="4653280"/>
              <a:ext cx="14238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전기 </a:t>
              </a:r>
              <a:r>
                <a:rPr lang="en-US" altLang="ko-KR" sz="1350" dirty="0"/>
                <a:t>/ </a:t>
              </a:r>
              <a:r>
                <a:rPr lang="ko-KR" altLang="en-US" sz="1350" dirty="0"/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413F3C-984E-4F63-8A4B-F86CBA2E187B}"/>
                </a:ext>
              </a:extLst>
            </p:cNvPr>
            <p:cNvSpPr txBox="1"/>
            <p:nvPr/>
          </p:nvSpPr>
          <p:spPr>
            <a:xfrm>
              <a:off x="7014992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EE652-E713-4296-B0A7-1E4A00BAED9D}"/>
                </a:ext>
              </a:extLst>
            </p:cNvPr>
            <p:cNvSpPr txBox="1"/>
            <p:nvPr/>
          </p:nvSpPr>
          <p:spPr>
            <a:xfrm>
              <a:off x="9289537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263A54-C953-42B1-9EE7-2DC0D936C509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903741-6FA6-4812-9E5E-E733A08237F7}"/>
                </a:ext>
              </a:extLst>
            </p:cNvPr>
            <p:cNvSpPr txBox="1"/>
            <p:nvPr/>
          </p:nvSpPr>
          <p:spPr>
            <a:xfrm>
              <a:off x="10629689" y="2575031"/>
              <a:ext cx="139183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accent4">
                      <a:lumMod val="75000"/>
                    </a:schemeClr>
                  </a:solidFill>
                </a:rPr>
                <a:t>. . .</a:t>
              </a:r>
              <a:endParaRPr lang="ko-KR" altLang="en-US" sz="135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50F19C19-97BF-41D7-8678-0C4F6EE6568B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디자인 컨셉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A413DEE4-29A7-4283-843A-2B8168273A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7C3825C0-6118-42B4-89C2-5BD55545C1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8223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A96FB2-147B-4C7E-80D8-F84118341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CB4D4F-0897-40F9-BF00-E61E2552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3DA24-A138-4A2A-889F-7DB977E02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D5A7FB-1B6D-4BB5-8F02-AF4512A3EF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C9B9E1-82A0-4128-AE58-0028724B5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9E548C9-2CF6-47E9-9F3C-C176E09B14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346364A-3D3E-4DFB-A556-B168B657F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91124"/>
              </p:ext>
            </p:extLst>
          </p:nvPr>
        </p:nvGraphicFramePr>
        <p:xfrm>
          <a:off x="292100" y="754766"/>
          <a:ext cx="8549896" cy="455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805">
                  <a:extLst>
                    <a:ext uri="{9D8B030D-6E8A-4147-A177-3AD203B41FA5}">
                      <a16:colId xmlns:a16="http://schemas.microsoft.com/office/drawing/2014/main" val="1798491382"/>
                    </a:ext>
                  </a:extLst>
                </a:gridCol>
                <a:gridCol w="3468595">
                  <a:extLst>
                    <a:ext uri="{9D8B030D-6E8A-4147-A177-3AD203B41FA5}">
                      <a16:colId xmlns:a16="http://schemas.microsoft.com/office/drawing/2014/main" val="2420960604"/>
                    </a:ext>
                  </a:extLst>
                </a:gridCol>
                <a:gridCol w="4081496">
                  <a:extLst>
                    <a:ext uri="{9D8B030D-6E8A-4147-A177-3AD203B41FA5}">
                      <a16:colId xmlns:a16="http://schemas.microsoft.com/office/drawing/2014/main" val="261668211"/>
                    </a:ext>
                  </a:extLst>
                </a:gridCol>
              </a:tblGrid>
              <a:tr h="354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4101"/>
                  </a:ext>
                </a:extLst>
              </a:tr>
              <a:tr h="93467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71755"/>
                  </a:ext>
                </a:extLst>
              </a:tr>
              <a:tr h="71583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59325"/>
                  </a:ext>
                </a:extLst>
              </a:tr>
              <a:tr h="115351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전투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던전 등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게임 진행에 전반적으로 필요한 정보 제공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튜토리얼 스토리 보드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9802"/>
                  </a:ext>
                </a:extLst>
              </a:tr>
              <a:tr h="1258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내 등장 캐릭터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주인공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몬스터 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컨셉 설정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세계관 형성에 중요한 요소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79254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:a16="http://schemas.microsoft.com/office/drawing/2014/main" id="{0F98EDD6-7084-44CB-B6CB-822D3D60DE48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05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692D2F-2B6D-4093-BF2B-91B4E4524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모티브 게임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BD1F75-0AE3-44CE-B968-BECE42B32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2CBB6D8-147F-4B6C-AB1B-4DB793B386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AF09C11E-5A39-442A-8004-4BB26517F4AB}"/>
              </a:ext>
            </a:extLst>
          </p:cNvPr>
          <p:cNvGraphicFramePr>
            <a:graphicFrameLocks/>
          </p:cNvGraphicFramePr>
          <p:nvPr/>
        </p:nvGraphicFramePr>
        <p:xfrm>
          <a:off x="292100" y="2998199"/>
          <a:ext cx="8582025" cy="248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27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2086983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625315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C7503B7-8353-464D-97D0-B8D216FF5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25" y="848568"/>
            <a:ext cx="4279900" cy="2008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D811F2-72B6-43EE-8F12-3E89565A8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1" y="818161"/>
            <a:ext cx="3668187" cy="2052438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3E0AAEA8-6068-4537-9F27-E864B463C1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D632F68F-E5EB-4A04-9EB9-DD167FE0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5C65897E-E742-4692-B7F8-54FB5C4EF8A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88B6636E-F828-494C-9E5E-431A3DC26F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20057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415E16-BCE7-4051-8B17-C46643DBE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0C6C1F-18E3-4BAB-BD37-9BFA4900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D18F25-8110-410C-92B8-F087D1EA8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F00CF-F467-406F-8E3C-53E0AC0CE9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523F197F-C5E5-487E-BBE0-6D912BA81888}"/>
              </a:ext>
            </a:extLst>
          </p:cNvPr>
          <p:cNvGraphicFramePr>
            <a:graphicFrameLocks/>
          </p:cNvGraphicFramePr>
          <p:nvPr/>
        </p:nvGraphicFramePr>
        <p:xfrm>
          <a:off x="292100" y="3230814"/>
          <a:ext cx="8582025" cy="226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42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1846229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844554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카타나</a:t>
                      </a:r>
                      <a:r>
                        <a:rPr lang="ko-KR" altLang="en-US" sz="1000" dirty="0"/>
                        <a:t> 제로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사이버 펑크 분위기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부드럽고 섬세한 도트 연출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박진감 넘치는 액션이 특징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진행하면 할 수 록 올라가는 난이도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시도의 제한이 없어 무한히 도전할 수 있는 게임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체력이라는 것이 따로 없고 적에게 한번 맞으면 그 자리에서 정리가 사망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스테이지를 다시 도전하게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선제 공격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회피를 통해 클리어 시 까지 공격을 받지 않도록 하는 것이 목표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적의 총알 공격을 타이밍에 맞춰 검을 휘두르는 것으로 튕겨 낼 수 있음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정리의 특수 효과와 함께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 내 동작들을 일시적으로 느리게 만들어 유저가 보다 원활하게 동작을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액션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핵 앤 슬래시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플랫포머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 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</a:t>
                      </a:r>
                      <a:r>
                        <a:rPr lang="ko-KR" altLang="en-US" sz="1000" dirty="0"/>
                        <a:t> 스토리</a:t>
                      </a:r>
                      <a:r>
                        <a:rPr lang="en-US" altLang="ko-KR" sz="1000" dirty="0"/>
                        <a:t>4.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스테이지 클리어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차별화 된 전투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BBED544-627F-452C-8A63-B905FCDB5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7" y="755077"/>
            <a:ext cx="4229100" cy="2381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B4A12E-1627-4E66-8597-2C2B9AE34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85" y="755077"/>
            <a:ext cx="4331942" cy="2381250"/>
          </a:xfrm>
          <a:prstGeom prst="rect">
            <a:avLst/>
          </a:prstGeom>
        </p:spPr>
      </p:pic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3AC8C81-ABDF-46B4-BC56-B9719DD50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B683ECD6-E38D-4440-8E47-73AF511E83F7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94BF2AB-042D-4E07-96B5-008136F86C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8467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02E455-102A-4797-A773-40E0D93543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컨셉 </a:t>
            </a:r>
            <a:r>
              <a:rPr lang="en-US" altLang="ko-KR" dirty="0"/>
              <a:t>/ </a:t>
            </a:r>
            <a:r>
              <a:rPr lang="ko-KR" altLang="en-US" dirty="0"/>
              <a:t>특징 </a:t>
            </a:r>
            <a:r>
              <a:rPr lang="en-US" altLang="ko-KR" dirty="0"/>
              <a:t>/ </a:t>
            </a:r>
            <a:r>
              <a:rPr lang="ko-KR" altLang="en-US" dirty="0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64133A-12F3-48FC-BE3C-4CE74296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2DD350-82D4-4885-85C0-465DCFBC2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DDBF5A-40BE-4CDF-9AE0-ED4D08D15E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E5BC52F-A866-4928-B837-1A775AA15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07260"/>
              </p:ext>
            </p:extLst>
          </p:nvPr>
        </p:nvGraphicFramePr>
        <p:xfrm>
          <a:off x="287189" y="833943"/>
          <a:ext cx="8570009" cy="2522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1511">
                  <a:extLst>
                    <a:ext uri="{9D8B030D-6E8A-4147-A177-3AD203B41FA5}">
                      <a16:colId xmlns:a16="http://schemas.microsoft.com/office/drawing/2014/main" val="2287346238"/>
                    </a:ext>
                  </a:extLst>
                </a:gridCol>
                <a:gridCol w="774056">
                  <a:extLst>
                    <a:ext uri="{9D8B030D-6E8A-4147-A177-3AD203B41FA5}">
                      <a16:colId xmlns:a16="http://schemas.microsoft.com/office/drawing/2014/main" val="105392779"/>
                    </a:ext>
                  </a:extLst>
                </a:gridCol>
                <a:gridCol w="2024786">
                  <a:extLst>
                    <a:ext uri="{9D8B030D-6E8A-4147-A177-3AD203B41FA5}">
                      <a16:colId xmlns:a16="http://schemas.microsoft.com/office/drawing/2014/main" val="3890693747"/>
                    </a:ext>
                  </a:extLst>
                </a:gridCol>
                <a:gridCol w="878118">
                  <a:extLst>
                    <a:ext uri="{9D8B030D-6E8A-4147-A177-3AD203B41FA5}">
                      <a16:colId xmlns:a16="http://schemas.microsoft.com/office/drawing/2014/main" val="1671501860"/>
                    </a:ext>
                  </a:extLst>
                </a:gridCol>
                <a:gridCol w="1401538">
                  <a:extLst>
                    <a:ext uri="{9D8B030D-6E8A-4147-A177-3AD203B41FA5}">
                      <a16:colId xmlns:a16="http://schemas.microsoft.com/office/drawing/2014/main" val="3582451055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509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470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0115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545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95219"/>
                  </a:ext>
                </a:extLst>
              </a:tr>
            </a:tbl>
          </a:graphicData>
        </a:graphic>
      </p:graphicFrame>
      <p:pic>
        <p:nvPicPr>
          <p:cNvPr id="9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C4F5818A-96F4-4A7A-A11A-9886491E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0" y="1044575"/>
            <a:ext cx="3333173" cy="1933517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7DA205-03D5-4CF2-AD1D-319ACC9C6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53573"/>
              </p:ext>
            </p:extLst>
          </p:nvPr>
        </p:nvGraphicFramePr>
        <p:xfrm>
          <a:off x="286801" y="3342280"/>
          <a:ext cx="8570009" cy="190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009">
                  <a:extLst>
                    <a:ext uri="{9D8B030D-6E8A-4147-A177-3AD203B41FA5}">
                      <a16:colId xmlns:a16="http://schemas.microsoft.com/office/drawing/2014/main" val="441676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8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3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227643"/>
                  </a:ext>
                </a:extLst>
              </a:tr>
            </a:tbl>
          </a:graphicData>
        </a:graphic>
      </p:graphicFrame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52D2907-57F6-4CC0-BA34-B9D09A8A9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0638958F-24D5-4D0E-92D2-C6C7F5371EAA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D5153DDA-9AB1-482E-B3D3-4C6AD2111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16387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144DA4-3165-4649-BAA1-9B19288E16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AC9925-1A25-4CB7-94CA-3D77E1ED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1B1CC-822A-4964-A929-6958E1424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17AD8A-AAE3-4130-A58D-139C5BEEB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0BCFA0B6-3B93-470B-949F-6B6127019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63549"/>
              </p:ext>
            </p:extLst>
          </p:nvPr>
        </p:nvGraphicFramePr>
        <p:xfrm>
          <a:off x="292101" y="755077"/>
          <a:ext cx="8582024" cy="465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894">
                  <a:extLst>
                    <a:ext uri="{9D8B030D-6E8A-4147-A177-3AD203B41FA5}">
                      <a16:colId xmlns:a16="http://schemas.microsoft.com/office/drawing/2014/main" val="433467797"/>
                    </a:ext>
                  </a:extLst>
                </a:gridCol>
                <a:gridCol w="7974130">
                  <a:extLst>
                    <a:ext uri="{9D8B030D-6E8A-4147-A177-3AD203B41FA5}">
                      <a16:colId xmlns:a16="http://schemas.microsoft.com/office/drawing/2014/main" val="23968959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3651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672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653190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14610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9263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22432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3933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45953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390169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12C3D872-3DE4-417A-9E8C-5B37A4FAE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087BBE07-7C0C-4AD4-9B56-C292EC65124D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8C14B091-BEFF-4D37-A0F5-01116EA1A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07202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09BB54-1C29-488F-993D-EEB339449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 </a:t>
            </a:r>
            <a:r>
              <a:rPr lang="ko-KR" altLang="en-US" dirty="0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AD830DE-C09E-43AA-8AF7-DEFA51A4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657CB7-F4A3-426B-A22A-0C37EE3C9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A17053C-DC26-462C-B3DF-220CC74BE2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08C70C34-AA8A-40B0-8CFE-5AC254358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58265"/>
              </p:ext>
            </p:extLst>
          </p:nvPr>
        </p:nvGraphicFramePr>
        <p:xfrm>
          <a:off x="292099" y="1036254"/>
          <a:ext cx="8559799" cy="4261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799">
                  <a:extLst>
                    <a:ext uri="{9D8B030D-6E8A-4147-A177-3AD203B41FA5}">
                      <a16:colId xmlns:a16="http://schemas.microsoft.com/office/drawing/2014/main" val="795752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5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14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142041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CD8FA7BA-2616-42CC-84C0-BD91E16556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7F654498-E187-4469-B293-D2E4A2F41DA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376BC1A-4C80-4E08-AEED-096DCCD35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4372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DC2E5C-6CBA-44E6-B668-522FE6053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4181C8-9FEB-4FE8-B920-51244B1C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E9091C-E7AE-4227-886B-356EF8328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893DA-1B48-4201-845B-C5BADFB88C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77FFBE-4280-4413-9D24-0F1EEDE40C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2D4E6AA9-43EB-4C14-B0CF-420DC59FA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5286"/>
              </p:ext>
            </p:extLst>
          </p:nvPr>
        </p:nvGraphicFramePr>
        <p:xfrm>
          <a:off x="292100" y="755077"/>
          <a:ext cx="8582026" cy="466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287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996403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1858167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중앙에 배치 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모바일 플랫폼의 화면 크기를 고려한 정리 크기와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설계 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플레이 중 유저가 피해야 할 장애물이 많아지는 경우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캐릭터가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800" dirty="0"/>
                        <a:t>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파란색 구간에 배치되는 버튼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유저가 플레이 </a:t>
                      </a:r>
                      <a:r>
                        <a:rPr lang="ko-KR" altLang="en-US" sz="800" dirty="0" err="1"/>
                        <a:t>할때</a:t>
                      </a:r>
                      <a:r>
                        <a:rPr lang="ko-KR" altLang="en-US" sz="800" dirty="0"/>
                        <a:t> 손으로 가리게 되는 부분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해당 위치에서 오는 몬스터의 공격은 유저가 피하기 힘들어진다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가로 포맷으로 유저는 주로 양손으로 기기를 잡고 엄지를 활용한 플레이를 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손의 이동을 최소화 하기 위한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배치가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/>
                        <a:t>Ui</a:t>
                      </a:r>
                      <a:r>
                        <a:rPr lang="ko-KR" altLang="en-US" sz="800" dirty="0"/>
                        <a:t>가 배치 되는 곳을 예상함으로 유저의 플레이로 인해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800" dirty="0"/>
                        <a:t>이 생기는 것을 알 수 있음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정리 대비 동일 또는 더 큰 크기의 몬스터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보스 몬스터의 경우 위압감을 주는 크기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작은 몬스터의 경우 유저의 플레이를 통해 가려지는 일이 없도록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크기로 몬스터의 등급을 표시할 수 있지만 객관성이 부족함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보통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800" dirty="0"/>
                        <a:t>할 계획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9F75A0C-D280-425E-96A3-FC9051C8D274}"/>
              </a:ext>
            </a:extLst>
          </p:cNvPr>
          <p:cNvGrpSpPr/>
          <p:nvPr/>
        </p:nvGrpSpPr>
        <p:grpSpPr>
          <a:xfrm>
            <a:off x="1112395" y="860347"/>
            <a:ext cx="2895608" cy="1621452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B310EB-C4F2-4590-8C49-797C32E8EB2F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11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12C74BA-80DA-4DAC-91A6-F7FD1C458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965" y="3251200"/>
              <a:ext cx="201364" cy="174626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FE924C6-99F7-487A-B9AD-ADD6B7F28265}"/>
                </a:ext>
              </a:extLst>
            </p:cNvPr>
            <p:cNvSpPr/>
            <p:nvPr/>
          </p:nvSpPr>
          <p:spPr>
            <a:xfrm>
              <a:off x="4003675" y="3619500"/>
              <a:ext cx="450850" cy="450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C0CFE-0A17-42BC-B719-2E0F38E21393}"/>
                </a:ext>
              </a:extLst>
            </p:cNvPr>
            <p:cNvSpPr/>
            <p:nvPr/>
          </p:nvSpPr>
          <p:spPr>
            <a:xfrm>
              <a:off x="6147813" y="3728463"/>
              <a:ext cx="232924" cy="232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CEE10-1ABC-454E-9A2C-AA57C8D5480A}"/>
                </a:ext>
              </a:extLst>
            </p:cNvPr>
            <p:cNvSpPr/>
            <p:nvPr/>
          </p:nvSpPr>
          <p:spPr>
            <a:xfrm>
              <a:off x="3792682" y="2592312"/>
              <a:ext cx="694608" cy="1478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9DE240-0201-4DC8-94C2-E28CA8E2E134}"/>
                </a:ext>
              </a:extLst>
            </p:cNvPr>
            <p:cNvSpPr/>
            <p:nvPr/>
          </p:nvSpPr>
          <p:spPr>
            <a:xfrm>
              <a:off x="5868892" y="3728463"/>
              <a:ext cx="175296" cy="175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075768-515C-4285-81E4-B35837E0522B}"/>
                </a:ext>
              </a:extLst>
            </p:cNvPr>
            <p:cNvSpPr/>
            <p:nvPr/>
          </p:nvSpPr>
          <p:spPr>
            <a:xfrm>
              <a:off x="6353597" y="3554840"/>
              <a:ext cx="149226" cy="149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2BD669C-EA53-43FC-AA44-C4AB23437485}"/>
                </a:ext>
              </a:extLst>
            </p:cNvPr>
            <p:cNvSpPr/>
            <p:nvPr/>
          </p:nvSpPr>
          <p:spPr>
            <a:xfrm>
              <a:off x="6044188" y="3576578"/>
              <a:ext cx="161790" cy="1617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8F337CD-452B-48AF-A1C7-4BFA58D7CCD2}"/>
                </a:ext>
              </a:extLst>
            </p:cNvPr>
            <p:cNvSpPr/>
            <p:nvPr/>
          </p:nvSpPr>
          <p:spPr>
            <a:xfrm>
              <a:off x="5322329" y="3338513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5F82314-D108-4CB5-B52E-D1CA95F40119}"/>
                </a:ext>
              </a:extLst>
            </p:cNvPr>
            <p:cNvSpPr/>
            <p:nvPr/>
          </p:nvSpPr>
          <p:spPr>
            <a:xfrm>
              <a:off x="6502822" y="2631787"/>
              <a:ext cx="98847" cy="98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3AE80D-D813-4BCC-AB9C-00CC1B43E1E7}"/>
                </a:ext>
              </a:extLst>
            </p:cNvPr>
            <p:cNvSpPr/>
            <p:nvPr/>
          </p:nvSpPr>
          <p:spPr>
            <a:xfrm>
              <a:off x="3792682" y="3581400"/>
              <a:ext cx="694608" cy="6112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C40C00-E633-4C82-8E82-50A211D1DED4}"/>
                </a:ext>
              </a:extLst>
            </p:cNvPr>
            <p:cNvSpPr/>
            <p:nvPr/>
          </p:nvSpPr>
          <p:spPr>
            <a:xfrm>
              <a:off x="5865214" y="3509726"/>
              <a:ext cx="757774" cy="666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93C196-6B5D-44F7-8F52-BAD69C68CFC4}"/>
              </a:ext>
            </a:extLst>
          </p:cNvPr>
          <p:cNvGrpSpPr/>
          <p:nvPr/>
        </p:nvGrpSpPr>
        <p:grpSpPr>
          <a:xfrm>
            <a:off x="4839828" y="834639"/>
            <a:ext cx="3154896" cy="1672869"/>
            <a:chOff x="373059" y="753318"/>
            <a:chExt cx="3313342" cy="175688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779336A-DCFB-405A-8AD2-EE8AFD87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133" y="1655939"/>
              <a:ext cx="473578" cy="807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1AF02BF-DF59-4D69-9214-353D3E99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03" y="1946665"/>
              <a:ext cx="333658" cy="473578"/>
            </a:xfrm>
            <a:prstGeom prst="rect">
              <a:avLst/>
            </a:prstGeom>
          </p:spPr>
        </p:pic>
        <p:pic>
          <p:nvPicPr>
            <p:cNvPr id="25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89DE9AA6-41C6-42F5-936F-032C509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74" y="2016037"/>
              <a:ext cx="376203" cy="32625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167C1B-F4CA-4ADD-AE63-85ADFF5FF6ED}"/>
                </a:ext>
              </a:extLst>
            </p:cNvPr>
            <p:cNvSpPr/>
            <p:nvPr/>
          </p:nvSpPr>
          <p:spPr>
            <a:xfrm>
              <a:off x="106261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D8FC8E-2B3F-4910-BA7E-031943402F2A}"/>
                </a:ext>
              </a:extLst>
            </p:cNvPr>
            <p:cNvSpPr/>
            <p:nvPr/>
          </p:nvSpPr>
          <p:spPr>
            <a:xfrm>
              <a:off x="54015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223F12-F8B0-4EDE-BA51-6C6FAC449C95}"/>
                </a:ext>
              </a:extLst>
            </p:cNvPr>
            <p:cNvSpPr/>
            <p:nvPr/>
          </p:nvSpPr>
          <p:spPr>
            <a:xfrm>
              <a:off x="1547797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CE5432-74E9-4014-8276-1D9D33153E07}"/>
                </a:ext>
              </a:extLst>
            </p:cNvPr>
            <p:cNvSpPr/>
            <p:nvPr/>
          </p:nvSpPr>
          <p:spPr>
            <a:xfrm>
              <a:off x="1547797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81EFA4B9-1ECB-4AD0-99EE-C53DD73C6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1" b="52300"/>
            <a:stretch/>
          </p:blipFill>
          <p:spPr>
            <a:xfrm>
              <a:off x="2031314" y="1654172"/>
              <a:ext cx="654409" cy="706164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D4AB1E8-EE78-4698-B270-FFD30E73980D}"/>
                </a:ext>
              </a:extLst>
            </p:cNvPr>
            <p:cNvSpPr/>
            <p:nvPr/>
          </p:nvSpPr>
          <p:spPr>
            <a:xfrm>
              <a:off x="208306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EC1CEE-D2B4-4A66-85F7-F6A2BC2C22EC}"/>
                </a:ext>
              </a:extLst>
            </p:cNvPr>
            <p:cNvSpPr/>
            <p:nvPr/>
          </p:nvSpPr>
          <p:spPr>
            <a:xfrm>
              <a:off x="208306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40F2344-9D0C-4EF5-B557-93D378EE9538}"/>
                </a:ext>
              </a:extLst>
            </p:cNvPr>
            <p:cNvSpPr/>
            <p:nvPr/>
          </p:nvSpPr>
          <p:spPr>
            <a:xfrm>
              <a:off x="240931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F66FC9D-E60B-46CC-B43A-F72656286A2B}"/>
                </a:ext>
              </a:extLst>
            </p:cNvPr>
            <p:cNvSpPr/>
            <p:nvPr/>
          </p:nvSpPr>
          <p:spPr>
            <a:xfrm>
              <a:off x="240931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5FD143-FBA4-4753-AD6F-CE8A6E548E33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DACCEF-1D27-4D4D-AC10-AA837D268952}"/>
                </a:ext>
              </a:extLst>
            </p:cNvPr>
            <p:cNvSpPr txBox="1"/>
            <p:nvPr/>
          </p:nvSpPr>
          <p:spPr>
            <a:xfrm>
              <a:off x="479225" y="175937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유저</a:t>
              </a:r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2BE0023-8044-4FA8-B666-0DF9449EC8D2}"/>
                </a:ext>
              </a:extLst>
            </p:cNvPr>
            <p:cNvGrpSpPr/>
            <p:nvPr/>
          </p:nvGrpSpPr>
          <p:grpSpPr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38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CB0BC437-01BF-4140-84D7-F0E07D0CE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29" r="29190" b="78059"/>
              <a:stretch/>
            </p:blipFill>
            <p:spPr>
              <a:xfrm>
                <a:off x="2839117" y="1146175"/>
                <a:ext cx="786582" cy="126438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B2D628E-EA7C-4D51-9A5F-EF6F0ACA3722}"/>
                  </a:ext>
                </a:extLst>
              </p:cNvPr>
              <p:cNvSpPr/>
              <p:nvPr/>
            </p:nvSpPr>
            <p:spPr>
              <a:xfrm>
                <a:off x="2888956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3D16D3B-E0D2-4C32-88EB-8F7E1D6FE9A5}"/>
                  </a:ext>
                </a:extLst>
              </p:cNvPr>
              <p:cNvSpPr/>
              <p:nvPr/>
            </p:nvSpPr>
            <p:spPr>
              <a:xfrm>
                <a:off x="2888956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73B6A88-5315-4D90-94B7-7DBB1DADF1B9}"/>
                  </a:ext>
                </a:extLst>
              </p:cNvPr>
              <p:cNvSpPr/>
              <p:nvPr/>
            </p:nvSpPr>
            <p:spPr>
              <a:xfrm>
                <a:off x="3215207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E7AD5F2-3DF5-4BC7-BA5E-7AB3ED48F6D3}"/>
                  </a:ext>
                </a:extLst>
              </p:cNvPr>
              <p:cNvSpPr/>
              <p:nvPr/>
            </p:nvSpPr>
            <p:spPr>
              <a:xfrm>
                <a:off x="3215207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3A6F18E-D979-48F6-886E-92E7F26D23B7}"/>
                  </a:ext>
                </a:extLst>
              </p:cNvPr>
              <p:cNvSpPr/>
              <p:nvPr/>
            </p:nvSpPr>
            <p:spPr>
              <a:xfrm>
                <a:off x="2888956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6C50AE8-2965-45AE-A60D-E1F2F3F71EB8}"/>
                  </a:ext>
                </a:extLst>
              </p:cNvPr>
              <p:cNvSpPr/>
              <p:nvPr/>
            </p:nvSpPr>
            <p:spPr>
              <a:xfrm>
                <a:off x="3221707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8DC8EC6-8464-474C-82D7-C2F939B3CAEE}"/>
                  </a:ext>
                </a:extLst>
              </p:cNvPr>
              <p:cNvSpPr/>
              <p:nvPr/>
            </p:nvSpPr>
            <p:spPr>
              <a:xfrm>
                <a:off x="2895456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2691CCD-F2E9-43BD-B959-6DC1AD068C6F}"/>
                  </a:ext>
                </a:extLst>
              </p:cNvPr>
              <p:cNvSpPr/>
              <p:nvPr/>
            </p:nvSpPr>
            <p:spPr>
              <a:xfrm>
                <a:off x="3221707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7A2CC8C9-2D3F-44D4-9160-5DA25AD98A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48" name="제목 2">
            <a:extLst>
              <a:ext uri="{FF2B5EF4-FFF2-40B4-BE49-F238E27FC236}">
                <a16:creationId xmlns:a16="http://schemas.microsoft.com/office/drawing/2014/main" id="{FDF8427E-00DC-48DF-AE43-1A730089444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9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2248</TotalTime>
  <Words>4096</Words>
  <Application>Microsoft Office PowerPoint</Application>
  <PresentationFormat>화면 슬라이드 쇼(16:10)</PresentationFormat>
  <Paragraphs>830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모바일로 가볍게 하는 로그라이트</vt:lpstr>
      <vt:lpstr>PowerPoint 프레젠테이션</vt:lpstr>
      <vt:lpstr>디자인 컨셉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184</cp:revision>
  <dcterms:created xsi:type="dcterms:W3CDTF">2019-10-07T05:13:37Z</dcterms:created>
  <dcterms:modified xsi:type="dcterms:W3CDTF">2019-10-14T01:28:08Z</dcterms:modified>
</cp:coreProperties>
</file>